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708" r:id="rId5"/>
    <p:sldId id="717" r:id="rId6"/>
    <p:sldId id="718" r:id="rId7"/>
    <p:sldId id="729" r:id="rId8"/>
    <p:sldId id="654" r:id="rId9"/>
    <p:sldId id="733" r:id="rId10"/>
    <p:sldId id="736" r:id="rId11"/>
    <p:sldId id="734" r:id="rId12"/>
    <p:sldId id="715" r:id="rId13"/>
    <p:sldId id="737" r:id="rId14"/>
    <p:sldId id="739" r:id="rId15"/>
    <p:sldId id="742" r:id="rId16"/>
    <p:sldId id="746" r:id="rId17"/>
    <p:sldId id="716" r:id="rId18"/>
    <p:sldId id="745" r:id="rId19"/>
    <p:sldId id="741" r:id="rId20"/>
    <p:sldId id="743" r:id="rId21"/>
    <p:sldId id="725" r:id="rId22"/>
    <p:sldId id="726" r:id="rId23"/>
    <p:sldId id="701" r:id="rId24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2">
          <p15:clr>
            <a:srgbClr val="A4A3A4"/>
          </p15:clr>
        </p15:guide>
        <p15:guide id="2" orient="horz" pos="918">
          <p15:clr>
            <a:srgbClr val="A4A3A4"/>
          </p15:clr>
        </p15:guide>
        <p15:guide id="3" orient="horz" pos="384">
          <p15:clr>
            <a:srgbClr val="A4A3A4"/>
          </p15:clr>
        </p15:guide>
        <p15:guide id="4" orient="horz" pos="732">
          <p15:clr>
            <a:srgbClr val="A4A3A4"/>
          </p15:clr>
        </p15:guide>
        <p15:guide id="5" orient="horz" pos="468">
          <p15:clr>
            <a:srgbClr val="A4A3A4"/>
          </p15:clr>
        </p15:guide>
        <p15:guide id="6" orient="horz" pos="648">
          <p15:clr>
            <a:srgbClr val="A4A3A4"/>
          </p15:clr>
        </p15:guide>
        <p15:guide id="7" pos="2880">
          <p15:clr>
            <a:srgbClr val="A4A3A4"/>
          </p15:clr>
        </p15:guide>
        <p15:guide id="8" pos="384">
          <p15:clr>
            <a:srgbClr val="A4A3A4"/>
          </p15:clr>
        </p15:guide>
        <p15:guide id="9">
          <p15:clr>
            <a:srgbClr val="A4A3A4"/>
          </p15:clr>
        </p15:guide>
        <p15:guide id="10" pos="53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therine Van den Hoof" initials="CV" lastIdx="9" clrIdx="0"/>
  <p:cmAuthor id="2" name="Catherine Van den Hoof" initials="CVdH" lastIdx="2" clrIdx="1">
    <p:extLst>
      <p:ext uri="{19B8F6BF-5375-455C-9EA6-DF929625EA0E}">
        <p15:presenceInfo xmlns:p15="http://schemas.microsoft.com/office/powerpoint/2012/main" userId="S::catherine.vandenhoof@vito.be::1fcebde4-eff3-4149-b78a-6a9c574c962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DE0000"/>
    <a:srgbClr val="BDB1A6"/>
    <a:srgbClr val="0098C3"/>
    <a:srgbClr val="E303C8"/>
    <a:srgbClr val="EBE600"/>
    <a:srgbClr val="E98300"/>
    <a:srgbClr val="003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579351-5907-46AE-8F42-327CBBD252E5}" v="1" dt="2023-04-25T13:45:07.9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64" autoAdjust="0"/>
    <p:restoredTop sz="88356" autoAdjust="0"/>
  </p:normalViewPr>
  <p:slideViewPr>
    <p:cSldViewPr>
      <p:cViewPr varScale="1">
        <p:scale>
          <a:sx n="59" d="100"/>
          <a:sy n="59" d="100"/>
        </p:scale>
        <p:origin x="776" y="52"/>
      </p:cViewPr>
      <p:guideLst>
        <p:guide orient="horz" pos="192"/>
        <p:guide orient="horz" pos="918"/>
        <p:guide orient="horz" pos="384"/>
        <p:guide orient="horz" pos="732"/>
        <p:guide orient="horz" pos="468"/>
        <p:guide orient="horz" pos="648"/>
        <p:guide pos="2880"/>
        <p:guide pos="384"/>
        <p:guide/>
        <p:guide pos="53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2216" y="1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therine Van den Hoof" userId="1fcebde4-eff3-4149-b78a-6a9c574c9620" providerId="ADAL" clId="{EC579351-5907-46AE-8F42-327CBBD252E5}"/>
    <pc:docChg chg="custSel modSld">
      <pc:chgData name="Catherine Van den Hoof" userId="1fcebde4-eff3-4149-b78a-6a9c574c9620" providerId="ADAL" clId="{EC579351-5907-46AE-8F42-327CBBD252E5}" dt="2023-04-25T13:42:22.594" v="159" actId="313"/>
      <pc:docMkLst>
        <pc:docMk/>
      </pc:docMkLst>
      <pc:sldChg chg="modSp mod">
        <pc:chgData name="Catherine Van den Hoof" userId="1fcebde4-eff3-4149-b78a-6a9c574c9620" providerId="ADAL" clId="{EC579351-5907-46AE-8F42-327CBBD252E5}" dt="2023-04-25T13:42:22.594" v="159" actId="313"/>
        <pc:sldMkLst>
          <pc:docMk/>
          <pc:sldMk cId="1406125520" sldId="726"/>
        </pc:sldMkLst>
        <pc:spChg chg="mod">
          <ac:chgData name="Catherine Van den Hoof" userId="1fcebde4-eff3-4149-b78a-6a9c574c9620" providerId="ADAL" clId="{EC579351-5907-46AE-8F42-327CBBD252E5}" dt="2023-04-25T13:42:22.594" v="159" actId="313"/>
          <ac:spMkLst>
            <pc:docMk/>
            <pc:sldMk cId="1406125520" sldId="726"/>
            <ac:spMk id="11" creationId="{4A98013B-E318-5E41-AED0-E691F912A6D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D8AD451-F294-D443-AE8B-715620E3AFF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5CBE4B-026C-DD4E-A380-395D92B6A4D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12AE10-64E1-FD45-9BA0-8B61FA8AB37D}" type="datetimeFigureOut">
              <a:rPr lang="en-GB" smtClean="0"/>
              <a:t>25/04/2023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B14F7E-EF4D-7043-BC22-84388B5C788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31059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D1DA25-B08E-C04E-A9CF-3670B785D14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159" y="8831059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26340F-FD2F-0A45-BFC5-4E25E7BA83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23349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C180A11-E1B3-495E-A353-8603F6560B46}"/>
              </a:ext>
            </a:extLst>
          </p:cNvPr>
          <p:cNvSpPr>
            <a:spLocks noGrp="1"/>
          </p:cNvSpPr>
          <p:nvPr>
            <p:ph type="hdr" sz="quarter"/>
          </p:nvPr>
        </p:nvSpPr>
        <p:spPr bwMode="auto">
          <a:xfrm>
            <a:off x="1" y="0"/>
            <a:ext cx="3036967" cy="46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 defTabSz="903288" eaLnBrk="1" hangingPunct="1">
              <a:defRPr sz="13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DC3922-D920-46DE-8982-D9CB5C61E840}"/>
              </a:ext>
            </a:extLst>
          </p:cNvPr>
          <p:cNvSpPr>
            <a:spLocks noGrp="1"/>
          </p:cNvSpPr>
          <p:nvPr>
            <p:ph type="dt" idx="1"/>
          </p:nvPr>
        </p:nvSpPr>
        <p:spPr bwMode="auto">
          <a:xfrm>
            <a:off x="3971797" y="0"/>
            <a:ext cx="3036967" cy="46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 algn="r" defTabSz="903288" eaLnBrk="1" hangingPunct="1">
              <a:defRPr sz="1300"/>
            </a:lvl1pPr>
          </a:lstStyle>
          <a:p>
            <a:pPr>
              <a:defRPr/>
            </a:pPr>
            <a:fld id="{D493AAED-8A41-4340-A1F1-F5481FBE09AE}" type="datetimeFigureOut">
              <a:rPr lang="en-US" altLang="en-US"/>
              <a:pPr>
                <a:defRPr/>
              </a:pPr>
              <a:t>4/25/2023</a:t>
            </a:fld>
            <a:endParaRPr lang="en-GB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ADF8B802-ECDD-406C-A93B-1D5A2A669C6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9788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734" tIns="48367" rIns="96734" bIns="48367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F209B91D-777D-4705-9C23-763FCCFC25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 bwMode="auto">
          <a:xfrm>
            <a:off x="700713" y="4415530"/>
            <a:ext cx="5608975" cy="418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B71B12-3834-4A55-954B-5DC1B52DFF6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xfrm>
            <a:off x="1" y="8829573"/>
            <a:ext cx="3036967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 defTabSz="903288" eaLnBrk="1" hangingPunct="1">
              <a:defRPr sz="13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29064A-C2B4-4257-8227-0BB77CADB3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xfrm>
            <a:off x="3971797" y="8829573"/>
            <a:ext cx="3036967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 algn="r" defTabSz="903288" eaLnBrk="1" hangingPunct="1">
              <a:defRPr sz="1300"/>
            </a:lvl1pPr>
          </a:lstStyle>
          <a:p>
            <a:pPr>
              <a:defRPr/>
            </a:pPr>
            <a:fld id="{3EA47A95-B33D-419E-BC0B-0743FA3D677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C4D8725D-690B-4324-85B7-CE6F30AE778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0D4F13D7-2EF3-4C70-9BB9-4852274463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/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C0499B10-7094-4AB1-B379-671E21BA84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33425" indent="-280988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28713" indent="-225425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81150" indent="-225425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32000" indent="-225425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89200" indent="-225425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46400" indent="-225425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03600" indent="-225425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60800" indent="-225425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F35EDDB-A38D-489A-9E99-540CFA79F18C}" type="slidenum">
              <a:rPr lang="en-GB" altLang="en-US" sz="1300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GB" altLang="en-US" sz="13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3403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307675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86275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x-none" dirty="0" err="1"/>
              <a:t>Aussi</a:t>
            </a:r>
            <a:r>
              <a:rPr lang="en-US" altLang="x-none" dirty="0"/>
              <a:t> </a:t>
            </a:r>
            <a:r>
              <a:rPr lang="en-US" altLang="x-none" dirty="0" err="1"/>
              <a:t>une</a:t>
            </a:r>
            <a:r>
              <a:rPr lang="en-US" altLang="x-none" dirty="0"/>
              <a:t> </a:t>
            </a:r>
            <a:r>
              <a:rPr lang="en-US" altLang="x-none" dirty="0" err="1"/>
              <a:t>tendance</a:t>
            </a:r>
            <a:r>
              <a:rPr lang="en-US" altLang="x-none" dirty="0"/>
              <a:t> de </a:t>
            </a:r>
            <a:r>
              <a:rPr lang="en-US" altLang="x-none" dirty="0" err="1"/>
              <a:t>climat</a:t>
            </a:r>
            <a:r>
              <a:rPr lang="en-US" altLang="x-none" dirty="0"/>
              <a:t> plus </a:t>
            </a:r>
            <a:r>
              <a:rPr lang="en-US" altLang="x-none" dirty="0" err="1"/>
              <a:t>humide</a:t>
            </a:r>
            <a:r>
              <a:rPr lang="en-US" altLang="x-none" dirty="0"/>
              <a:t> </a:t>
            </a:r>
            <a:r>
              <a:rPr lang="en-US" altLang="x-none" dirty="0" err="1"/>
              <a:t>dans</a:t>
            </a:r>
            <a:r>
              <a:rPr lang="en-US" altLang="x-none" dirty="0"/>
              <a:t> le </a:t>
            </a:r>
            <a:r>
              <a:rPr lang="en-US" altLang="x-none" dirty="0" err="1"/>
              <a:t>nord</a:t>
            </a:r>
            <a:r>
              <a:rPr lang="en-US" altLang="x-none" dirty="0"/>
              <a:t> </a:t>
            </a:r>
            <a:r>
              <a:rPr lang="en-US" altLang="x-none" dirty="0" err="1"/>
              <a:t>est</a:t>
            </a:r>
            <a:r>
              <a:rPr lang="en-US" altLang="x-none" dirty="0"/>
              <a:t> du WAP 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784105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21231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x-none"/>
              <a:t> 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60323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240458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04950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40171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18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8344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19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021691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4233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A47A95-B33D-419E-BC0B-0743FA3D6776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52247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043208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026683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altLang="x-none" sz="2800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834538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altLang="x-none" sz="2800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252905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309793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491576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3070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A18413B-CB07-437C-A428-7AD5CF45383D}"/>
              </a:ext>
            </a:extLst>
          </p:cNvPr>
          <p:cNvSpPr/>
          <p:nvPr userDrawn="1"/>
        </p:nvSpPr>
        <p:spPr>
          <a:xfrm>
            <a:off x="0" y="6248400"/>
            <a:ext cx="9144000" cy="304800"/>
          </a:xfrm>
          <a:prstGeom prst="rect">
            <a:avLst/>
          </a:prstGeom>
          <a:solidFill>
            <a:srgbClr val="009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5357CF-D2D6-45C2-BD2E-26BB03C01A3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248400"/>
            <a:ext cx="84772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fr-CH" altLang="en-US" sz="1200">
                <a:solidFill>
                  <a:schemeClr val="bg1"/>
                </a:solidFill>
              </a:rPr>
              <a:t>              INTERNATIONAL UNION FOR CONSERVATION OF NATURE</a:t>
            </a:r>
            <a:endParaRPr lang="en-GB" altLang="en-US" sz="1200">
              <a:solidFill>
                <a:schemeClr val="bg1"/>
              </a:solidFill>
            </a:endParaRPr>
          </a:p>
        </p:txBody>
      </p:sp>
      <p:pic>
        <p:nvPicPr>
          <p:cNvPr id="6" name="Picture 5" descr="Business card 1.jpg">
            <a:extLst>
              <a:ext uri="{FF2B5EF4-FFF2-40B4-BE49-F238E27FC236}">
                <a16:creationId xmlns:a16="http://schemas.microsoft.com/office/drawing/2014/main" id="{F2EB3C9E-F7C5-4B5C-B95A-68CC04D019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20"/>
          <a:stretch>
            <a:fillRect/>
          </a:stretch>
        </p:blipFill>
        <p:spPr bwMode="auto">
          <a:xfrm>
            <a:off x="92075" y="173038"/>
            <a:ext cx="1490663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752600"/>
            <a:ext cx="7867650" cy="1470025"/>
          </a:xfrm>
        </p:spPr>
        <p:txBody>
          <a:bodyPr lIns="0" tIns="0" anchor="t">
            <a:normAutofit/>
          </a:bodyPr>
          <a:lstStyle>
            <a:lvl1pPr>
              <a:defRPr sz="45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467100"/>
            <a:ext cx="6400800" cy="1752600"/>
          </a:xfrm>
        </p:spPr>
        <p:txBody>
          <a:bodyPr lIns="0"/>
          <a:lstStyle>
            <a:lvl1pPr marL="0" indent="0" algn="l">
              <a:buNone/>
              <a:defRPr sz="2500" b="1">
                <a:solidFill>
                  <a:srgbClr val="93939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5947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UCN_rgb_uncoated_96.jpg">
            <a:extLst>
              <a:ext uri="{FF2B5EF4-FFF2-40B4-BE49-F238E27FC236}">
                <a16:creationId xmlns:a16="http://schemas.microsoft.com/office/drawing/2014/main" id="{9DE928BD-314C-461C-B2EB-9E6294575C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3" y="152400"/>
            <a:ext cx="6334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8AF57FA-51AB-48A1-9021-9ED276103C0A}"/>
              </a:ext>
            </a:extLst>
          </p:cNvPr>
          <p:cNvSpPr txBox="1">
            <a:spLocks/>
          </p:cNvSpPr>
          <p:nvPr userDrawn="1"/>
        </p:nvSpPr>
        <p:spPr>
          <a:xfrm>
            <a:off x="609600" y="6492875"/>
            <a:ext cx="381000" cy="365125"/>
          </a:xfrm>
          <a:prstGeom prst="rect">
            <a:avLst/>
          </a:prstGeom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9401022E-A8A8-4EAD-8BF9-32890CA9D00F}" type="slidenum">
              <a:rPr lang="en-GB" altLang="en-US" sz="800" smtClean="0">
                <a:solidFill>
                  <a:srgbClr val="939393"/>
                </a:solidFill>
                <a:cs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lang="en-GB" altLang="en-US" sz="800">
              <a:solidFill>
                <a:srgbClr val="939393"/>
              </a:solidFill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066800"/>
            <a:ext cx="7867650" cy="792162"/>
          </a:xfrm>
        </p:spPr>
        <p:txBody>
          <a:bodyPr lIns="0" tIns="0" rIns="0" bIns="0" anchor="t"/>
          <a:lstStyle>
            <a:lvl1pPr>
              <a:defRPr baseline="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81200"/>
            <a:ext cx="7867650" cy="4191000"/>
          </a:xfrm>
        </p:spPr>
        <p:txBody>
          <a:bodyPr lIns="0" tIns="0"/>
          <a:lstStyle>
            <a:lvl1pPr>
              <a:buClr>
                <a:srgbClr val="0098C3"/>
              </a:buClr>
              <a:defRPr/>
            </a:lvl1pPr>
            <a:lvl2pPr>
              <a:buClr>
                <a:srgbClr val="0098C3"/>
              </a:buClr>
              <a:defRPr/>
            </a:lvl2pPr>
            <a:lvl3pPr>
              <a:buClr>
                <a:srgbClr val="0098C3"/>
              </a:buClr>
              <a:buFont typeface="Wingdings" pitchFamily="2" charset="2"/>
              <a:buChar char="§"/>
              <a:defRPr baseline="0"/>
            </a:lvl3pPr>
            <a:lvl4pPr>
              <a:defRPr baseline="0"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41072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F16C7CE7-14EC-4EAB-8AB9-39407D6E6825}"/>
              </a:ext>
            </a:extLst>
          </p:cNvPr>
          <p:cNvSpPr txBox="1">
            <a:spLocks/>
          </p:cNvSpPr>
          <p:nvPr userDrawn="1"/>
        </p:nvSpPr>
        <p:spPr>
          <a:xfrm>
            <a:off x="8077200" y="6492875"/>
            <a:ext cx="381000" cy="365125"/>
          </a:xfrm>
          <a:prstGeom prst="rect">
            <a:avLst/>
          </a:prstGeom>
        </p:spPr>
        <p:txBody>
          <a:bodyPr r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9F4E2E2E-CF2F-43A7-8502-631A021C4D9F}" type="slidenum">
              <a:rPr lang="en-GB" altLang="en-US" sz="800" smtClean="0">
                <a:solidFill>
                  <a:srgbClr val="939393"/>
                </a:solidFill>
                <a:cs typeface="Arial" panose="020B0604020202020204" pitchFamily="34" charset="0"/>
              </a:rPr>
              <a:pPr algn="r" eaLnBrk="1" hangingPunct="1">
                <a:defRPr/>
              </a:pPr>
              <a:t>‹#›</a:t>
            </a:fld>
            <a:endParaRPr lang="en-GB" altLang="en-US" sz="800">
              <a:solidFill>
                <a:srgbClr val="939393"/>
              </a:solidFill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6DCCD73-CD15-43F5-9073-DAD7AA2A7218}"/>
              </a:ext>
            </a:extLst>
          </p:cNvPr>
          <p:cNvSpPr/>
          <p:nvPr userDrawn="1"/>
        </p:nvSpPr>
        <p:spPr>
          <a:xfrm>
            <a:off x="0" y="6248400"/>
            <a:ext cx="9144000" cy="304800"/>
          </a:xfrm>
          <a:prstGeom prst="rect">
            <a:avLst/>
          </a:prstGeom>
          <a:solidFill>
            <a:srgbClr val="009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C40444-C913-4D21-8079-5E84BB12DE5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248400"/>
            <a:ext cx="84772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fr-CH" altLang="en-US" sz="1200">
                <a:solidFill>
                  <a:schemeClr val="bg1"/>
                </a:solidFill>
              </a:rPr>
              <a:t>              INTERNATIONAL UNION FOR CONSERVATION OF NATURE</a:t>
            </a:r>
            <a:endParaRPr lang="en-GB" altLang="en-US" sz="1200">
              <a:solidFill>
                <a:schemeClr val="bg1"/>
              </a:solidFill>
            </a:endParaRPr>
          </a:p>
        </p:txBody>
      </p:sp>
      <p:pic>
        <p:nvPicPr>
          <p:cNvPr id="6" name="Picture 6" descr="Business card 1.jpg">
            <a:extLst>
              <a:ext uri="{FF2B5EF4-FFF2-40B4-BE49-F238E27FC236}">
                <a16:creationId xmlns:a16="http://schemas.microsoft.com/office/drawing/2014/main" id="{A4268268-44D9-4AA5-A369-80D72CA39D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20"/>
          <a:stretch>
            <a:fillRect/>
          </a:stretch>
        </p:blipFill>
        <p:spPr bwMode="auto">
          <a:xfrm>
            <a:off x="92075" y="173038"/>
            <a:ext cx="1490663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0"/>
            <a:ext cx="7867650" cy="1362075"/>
          </a:xfrm>
        </p:spPr>
        <p:txBody>
          <a:bodyPr lIns="0" tIns="0" anchor="t">
            <a:normAutofit/>
          </a:bodyPr>
          <a:lstStyle>
            <a:lvl1pPr algn="l">
              <a:defRPr sz="3600" b="0" cap="all">
                <a:solidFill>
                  <a:srgbClr val="939393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00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IUCN_rgb_uncoated_96.jpg">
            <a:extLst>
              <a:ext uri="{FF2B5EF4-FFF2-40B4-BE49-F238E27FC236}">
                <a16:creationId xmlns:a16="http://schemas.microsoft.com/office/drawing/2014/main" id="{B76441A6-5870-4683-A77E-049129B68E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3" y="152400"/>
            <a:ext cx="6334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7BA6DE-9DB0-432B-A68E-1F89589C3146}"/>
              </a:ext>
            </a:extLst>
          </p:cNvPr>
          <p:cNvSpPr txBox="1">
            <a:spLocks/>
          </p:cNvSpPr>
          <p:nvPr userDrawn="1"/>
        </p:nvSpPr>
        <p:spPr>
          <a:xfrm>
            <a:off x="609600" y="6492875"/>
            <a:ext cx="381000" cy="365125"/>
          </a:xfrm>
          <a:prstGeom prst="rect">
            <a:avLst/>
          </a:prstGeom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89BA951C-DB56-427A-A67A-140E250EB9D5}" type="slidenum">
              <a:rPr lang="en-GB" altLang="en-US" sz="800" smtClean="0">
                <a:solidFill>
                  <a:srgbClr val="939393"/>
                </a:solidFill>
                <a:cs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lang="en-GB" altLang="en-US" sz="800">
              <a:solidFill>
                <a:srgbClr val="939393"/>
              </a:solidFill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1066800"/>
            <a:ext cx="7867650" cy="792162"/>
          </a:xfrm>
        </p:spPr>
        <p:txBody>
          <a:bodyPr lIns="0" tIns="0" rIns="0" bIns="0" anchor="t"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81201"/>
            <a:ext cx="3636264" cy="4495799"/>
          </a:xfrm>
        </p:spPr>
        <p:txBody>
          <a:bodyPr lIns="0" tIns="0"/>
          <a:lstStyle>
            <a:lvl1pPr>
              <a:buClr>
                <a:srgbClr val="0098C3"/>
              </a:buClr>
              <a:defRPr sz="1800"/>
            </a:lvl1pPr>
            <a:lvl2pPr>
              <a:buClr>
                <a:srgbClr val="0098C3"/>
              </a:buClr>
              <a:defRPr sz="1600"/>
            </a:lvl2pPr>
            <a:lvl3pPr>
              <a:buClr>
                <a:srgbClr val="0098C3"/>
              </a:buClr>
              <a:buFont typeface="Wingdings" pitchFamily="2" charset="2"/>
              <a:buChar char="§"/>
              <a:defRPr sz="1400" baseline="0"/>
            </a:lvl3pPr>
            <a:lvl4pPr>
              <a:buNone/>
              <a:defRPr sz="1200" baseline="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19650" y="1981201"/>
            <a:ext cx="3638550" cy="4495799"/>
          </a:xfrm>
        </p:spPr>
        <p:txBody>
          <a:bodyPr lIns="0" tIns="0"/>
          <a:lstStyle>
            <a:lvl1pPr>
              <a:buClr>
                <a:srgbClr val="0098C3"/>
              </a:buClr>
              <a:defRPr sz="1800"/>
            </a:lvl1pPr>
            <a:lvl2pPr>
              <a:buClr>
                <a:srgbClr val="0098C3"/>
              </a:buClr>
              <a:defRPr sz="1600"/>
            </a:lvl2pPr>
            <a:lvl3pPr>
              <a:buClr>
                <a:srgbClr val="0098C3"/>
              </a:buClr>
              <a:buFont typeface="Wingdings" pitchFamily="2" charset="2"/>
              <a:buChar char="§"/>
              <a:defRPr sz="1400"/>
            </a:lvl3pPr>
            <a:lvl4pPr>
              <a:defRPr sz="12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99724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IUCN_rgb_uncoated_96.jpg">
            <a:extLst>
              <a:ext uri="{FF2B5EF4-FFF2-40B4-BE49-F238E27FC236}">
                <a16:creationId xmlns:a16="http://schemas.microsoft.com/office/drawing/2014/main" id="{D4A6E49B-0EAE-4670-BD4D-2F45EF6F13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3" y="152400"/>
            <a:ext cx="6334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0F24159-D57F-49F3-A0BE-C54B52F28504}"/>
              </a:ext>
            </a:extLst>
          </p:cNvPr>
          <p:cNvSpPr txBox="1">
            <a:spLocks/>
          </p:cNvSpPr>
          <p:nvPr userDrawn="1"/>
        </p:nvSpPr>
        <p:spPr>
          <a:xfrm>
            <a:off x="609600" y="6492875"/>
            <a:ext cx="381000" cy="365125"/>
          </a:xfrm>
          <a:prstGeom prst="rect">
            <a:avLst/>
          </a:prstGeom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E1DB3C3E-7CC6-4D83-9912-5DD39FD3A5E5}" type="slidenum">
              <a:rPr lang="en-GB" altLang="en-US" sz="800" smtClean="0">
                <a:solidFill>
                  <a:srgbClr val="939393"/>
                </a:solidFill>
                <a:cs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lang="en-GB" altLang="en-US" sz="800">
              <a:solidFill>
                <a:srgbClr val="939393"/>
              </a:solidFill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066800"/>
            <a:ext cx="7867650" cy="792162"/>
          </a:xfrm>
        </p:spPr>
        <p:txBody>
          <a:bodyPr lIns="0" tIns="0" rIns="0" bIns="0" anchor="t"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981200"/>
            <a:ext cx="36480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981200"/>
            <a:ext cx="3657600" cy="63976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609600" y="2743201"/>
            <a:ext cx="3636264" cy="3657600"/>
          </a:xfrm>
        </p:spPr>
        <p:txBody>
          <a:bodyPr/>
          <a:lstStyle>
            <a:lvl1pPr>
              <a:buClr>
                <a:srgbClr val="0098C3"/>
              </a:buClr>
              <a:defRPr sz="2000"/>
            </a:lvl1pPr>
            <a:lvl2pPr>
              <a:buClr>
                <a:srgbClr val="0098C3"/>
              </a:buClr>
              <a:defRPr sz="1800"/>
            </a:lvl2pPr>
            <a:lvl3pPr>
              <a:buClr>
                <a:srgbClr val="0098C3"/>
              </a:buClr>
              <a:buFont typeface="Wingdings" pitchFamily="2" charset="2"/>
              <a:buChar char="§"/>
              <a:defRPr sz="16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4819650" y="2743200"/>
            <a:ext cx="3638550" cy="3657600"/>
          </a:xfrm>
        </p:spPr>
        <p:txBody>
          <a:bodyPr/>
          <a:lstStyle>
            <a:lvl1pPr>
              <a:buClr>
                <a:srgbClr val="0098C3"/>
              </a:buClr>
              <a:defRPr sz="2000"/>
            </a:lvl1pPr>
            <a:lvl2pPr>
              <a:buClr>
                <a:srgbClr val="0098C3"/>
              </a:buClr>
              <a:defRPr sz="1800"/>
            </a:lvl2pPr>
            <a:lvl3pPr>
              <a:buClr>
                <a:srgbClr val="0098C3"/>
              </a:buClr>
              <a:buFont typeface="Wingdings" pitchFamily="2" charset="2"/>
              <a:buChar char="§"/>
              <a:defRPr sz="1600" baseline="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642221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D16A3A3A-67ED-4035-A20A-3971B566AB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6183313"/>
            <a:ext cx="11176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3330A104-0BB2-4889-A6EE-528CF1DB71E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25" y="23813"/>
            <a:ext cx="9001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7EA122C-8898-4FD4-946B-5A59AC06C469}"/>
              </a:ext>
            </a:extLst>
          </p:cNvPr>
          <p:cNvSpPr/>
          <p:nvPr userDrawn="1"/>
        </p:nvSpPr>
        <p:spPr>
          <a:xfrm>
            <a:off x="-4763" y="-4763"/>
            <a:ext cx="1079501" cy="1439863"/>
          </a:xfrm>
          <a:prstGeom prst="rect">
            <a:avLst/>
          </a:prstGeom>
          <a:solidFill>
            <a:srgbClr val="67AF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BE">
              <a:solidFill>
                <a:srgbClr val="67AF3E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54B1AF-3B69-4031-A0A5-1DAA484B03F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700" y="306388"/>
            <a:ext cx="1103313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nl-BE" altLang="x-none" sz="1700" b="1">
                <a:solidFill>
                  <a:schemeClr val="bg1"/>
                </a:solidFill>
                <a:latin typeface="Century Gothic" panose="020B0502020202020204" pitchFamily="34" charset="0"/>
              </a:rPr>
              <a:t>SEE </a:t>
            </a:r>
            <a:br>
              <a:rPr lang="nl-BE" altLang="x-none" sz="1700" b="1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nl-BE" altLang="x-none" sz="1700" b="1">
                <a:solidFill>
                  <a:schemeClr val="bg1"/>
                </a:solidFill>
                <a:latin typeface="Century Gothic" panose="020B0502020202020204" pitchFamily="34" charset="0"/>
              </a:rPr>
              <a:t>THE</a:t>
            </a:r>
          </a:p>
          <a:p>
            <a:pPr>
              <a:defRPr/>
            </a:pPr>
            <a:r>
              <a:rPr lang="nl-BE" altLang="x-none" sz="1700" b="1">
                <a:solidFill>
                  <a:schemeClr val="bg1"/>
                </a:solidFill>
                <a:latin typeface="Century Gothic" panose="020B0502020202020204" pitchFamily="34" charset="0"/>
              </a:rPr>
              <a:t>BIGGER</a:t>
            </a:r>
          </a:p>
          <a:p>
            <a:pPr>
              <a:defRPr/>
            </a:pPr>
            <a:r>
              <a:rPr lang="nl-BE" altLang="x-none" sz="1700" b="1">
                <a:solidFill>
                  <a:schemeClr val="bg1"/>
                </a:solidFill>
                <a:latin typeface="Century Gothic" panose="020B0502020202020204" pitchFamily="34" charset="0"/>
              </a:rPr>
              <a:t>PICTURE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57D491-9EDD-43C1-AE55-5F942DFD311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135813" y="6345238"/>
            <a:ext cx="190023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nl-BE" altLang="x-none" sz="1100">
                <a:solidFill>
                  <a:srgbClr val="BFBFBF"/>
                </a:solidFill>
                <a:latin typeface="Century Gothic" panose="020B0502020202020204" pitchFamily="34" charset="0"/>
              </a:rPr>
              <a:t>remotesensing.vito.be</a:t>
            </a:r>
          </a:p>
        </p:txBody>
      </p:sp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1074822" y="-12591"/>
            <a:ext cx="5915000" cy="1447099"/>
          </a:xfrm>
        </p:spPr>
        <p:txBody>
          <a:bodyPr/>
          <a:lstStyle>
            <a:lvl1pPr>
              <a:defRPr b="1">
                <a:solidFill>
                  <a:srgbClr val="67AF3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56234683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B539444-3B90-4032-A7AC-4DDE85C12DC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15950" y="274638"/>
            <a:ext cx="788987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DBDAC2F-BA03-4542-B77B-B0061C1BECC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15950" y="1295400"/>
            <a:ext cx="7889875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fr-CH" altLang="en-US"/>
              <a:t>Third level</a:t>
            </a:r>
          </a:p>
          <a:p>
            <a:pPr lvl="0"/>
            <a:endParaRPr lang="fr-CH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rgbClr val="939393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939393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939393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939393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939393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28600" indent="-228600" algn="l" rtl="0" eaLnBrk="0" fontAlgn="base" hangingPunct="0">
        <a:spcBef>
          <a:spcPct val="20000"/>
        </a:spcBef>
        <a:spcAft>
          <a:spcPct val="0"/>
        </a:spcAft>
        <a:buClr>
          <a:srgbClr val="0099CD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685800" indent="-228600" algn="l" rtl="0" eaLnBrk="0" fontAlgn="base" hangingPunct="0">
        <a:spcBef>
          <a:spcPct val="20000"/>
        </a:spcBef>
        <a:spcAft>
          <a:spcPct val="0"/>
        </a:spcAft>
        <a:buClr>
          <a:srgbClr val="0099CD"/>
        </a:buClr>
        <a:buFont typeface="Arial" panose="020B0604020202020204" pitchFamily="34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99CD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1200" kern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5.pn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5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8.jpe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image" Target="../media/image5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8.jpeg"/><Relationship Id="rId4" Type="http://schemas.openxmlformats.org/officeDocument/2006/relationships/image" Target="../media/image6.jpeg"/><Relationship Id="rId9" Type="http://schemas.openxmlformats.org/officeDocument/2006/relationships/image" Target="../media/image2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7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emf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28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tiff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catherine.vandenhoof@vito.be" TargetMode="External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hyperlink" Target="http://papbio.vito.be/" TargetMode="External"/><Relationship Id="rId4" Type="http://schemas.openxmlformats.org/officeDocument/2006/relationships/hyperlink" Target="mailto:bruno.smets@vito.be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tiff"/><Relationship Id="rId5" Type="http://schemas.openxmlformats.org/officeDocument/2006/relationships/image" Target="../media/image14.jp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emf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FC4907FD-B177-43A7-8BEF-E66A1A10FE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6075" y="1865314"/>
            <a:ext cx="8534400" cy="685799"/>
          </a:xfrm>
        </p:spPr>
        <p:txBody>
          <a:bodyPr anchor="b">
            <a:normAutofit/>
          </a:bodyPr>
          <a:lstStyle/>
          <a:p>
            <a:pPr algn="ctr" eaLnBrk="1" hangingPunct="1">
              <a:defRPr/>
            </a:pPr>
            <a:r>
              <a:rPr lang="fr-FR" altLang="en-US" sz="3100" dirty="0"/>
              <a:t>Session 4: Mise en pratique I</a:t>
            </a:r>
            <a:endParaRPr lang="fr-FR" altLang="en-US" sz="2800" dirty="0"/>
          </a:p>
        </p:txBody>
      </p:sp>
      <p:sp>
        <p:nvSpPr>
          <p:cNvPr id="11267" name="Subtitle 4">
            <a:extLst>
              <a:ext uri="{FF2B5EF4-FFF2-40B4-BE49-F238E27FC236}">
                <a16:creationId xmlns:a16="http://schemas.microsoft.com/office/drawing/2014/main" id="{06CBF0FD-A9CC-4A43-933B-E81EDE4B7E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4675" y="2971800"/>
            <a:ext cx="8077200" cy="2057399"/>
          </a:xfrm>
        </p:spPr>
        <p:txBody>
          <a:bodyPr/>
          <a:lstStyle/>
          <a:p>
            <a:pPr algn="ctr"/>
            <a:r>
              <a:rPr lang="fr-FR" sz="2000" i="1" dirty="0"/>
              <a:t>Atelier de formation en CECN dans le cadre de la gestion des aires protégées en Afrique de l’Ouest</a:t>
            </a:r>
          </a:p>
          <a:p>
            <a:pPr algn="ctr"/>
            <a:endParaRPr lang="fr-FR" sz="1600" i="1" dirty="0"/>
          </a:p>
          <a:p>
            <a:pPr algn="ctr"/>
            <a:r>
              <a:rPr lang="fr-FR" sz="2000" i="1" dirty="0"/>
              <a:t>Le Complexe WAP</a:t>
            </a:r>
            <a:endParaRPr lang="fr-FR" sz="800" i="1" dirty="0"/>
          </a:p>
          <a:p>
            <a:pPr algn="ctr"/>
            <a:endParaRPr lang="fr-FR" altLang="en-US" sz="1000" i="1" dirty="0"/>
          </a:p>
          <a:p>
            <a:pPr algn="ctr"/>
            <a:endParaRPr lang="fr-FR" altLang="en-US" sz="1000" i="1" dirty="0"/>
          </a:p>
          <a:p>
            <a:pPr algn="ctr"/>
            <a:endParaRPr lang="fr-FR" altLang="en-US" sz="1000" i="1" dirty="0"/>
          </a:p>
          <a:p>
            <a:pPr algn="ctr"/>
            <a:r>
              <a:rPr lang="fr-FR" altLang="en-US" sz="2000" dirty="0">
                <a:solidFill>
                  <a:srgbClr val="0098C3"/>
                </a:solidFill>
              </a:rPr>
              <a:t>Cotonou, 25 - 27 avril 2023</a:t>
            </a:r>
          </a:p>
        </p:txBody>
      </p:sp>
      <p:grpSp>
        <p:nvGrpSpPr>
          <p:cNvPr id="11268" name="Group 1">
            <a:extLst>
              <a:ext uri="{FF2B5EF4-FFF2-40B4-BE49-F238E27FC236}">
                <a16:creationId xmlns:a16="http://schemas.microsoft.com/office/drawing/2014/main" id="{2ED5CE21-CE49-40E2-A2CC-CE9E193A8FB6}"/>
              </a:ext>
            </a:extLst>
          </p:cNvPr>
          <p:cNvGrpSpPr>
            <a:grpSpLocks/>
          </p:cNvGrpSpPr>
          <p:nvPr/>
        </p:nvGrpSpPr>
        <p:grpSpPr bwMode="auto">
          <a:xfrm>
            <a:off x="574675" y="5029200"/>
            <a:ext cx="2225675" cy="1039813"/>
            <a:chOff x="574675" y="5029200"/>
            <a:chExt cx="2225675" cy="1039813"/>
          </a:xfrm>
        </p:grpSpPr>
        <p:pic>
          <p:nvPicPr>
            <p:cNvPr id="11270" name="Picture 1">
              <a:extLst>
                <a:ext uri="{FF2B5EF4-FFF2-40B4-BE49-F238E27FC236}">
                  <a16:creationId xmlns:a16="http://schemas.microsoft.com/office/drawing/2014/main" id="{910C6E6C-4125-4DF1-925A-5F6B48CAFE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1" name="Picture 2">
              <a:extLst>
                <a:ext uri="{FF2B5EF4-FFF2-40B4-BE49-F238E27FC236}">
                  <a16:creationId xmlns:a16="http://schemas.microsoft.com/office/drawing/2014/main" id="{544F961E-2A16-4C80-91A8-F8EAA4285E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613763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L’ importance des données de couverture des terres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A044006-B9C1-844D-AA3F-600C47ECD3C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" r="45238" b="48305"/>
          <a:stretch/>
        </p:blipFill>
        <p:spPr>
          <a:xfrm>
            <a:off x="495300" y="1610950"/>
            <a:ext cx="3581400" cy="22940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91DF475-6E24-B24E-A94A-ED1AAF799F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820770"/>
            <a:ext cx="4267200" cy="30103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FCB7B7E-5FF1-4A4A-AEFD-86D9C26935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817103"/>
            <a:ext cx="4272398" cy="301401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73875C-9EF0-8E47-A8EB-0C9AFCE5A9E4}"/>
              </a:ext>
            </a:extLst>
          </p:cNvPr>
          <p:cNvSpPr txBox="1"/>
          <p:nvPr/>
        </p:nvSpPr>
        <p:spPr>
          <a:xfrm>
            <a:off x="5181600" y="4038600"/>
            <a:ext cx="1828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/>
              <a:t>Capacité écosystémique totale</a:t>
            </a:r>
            <a:endParaRPr lang="fr-FR" sz="1100" i="1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352EE0DD-AF5D-4946-BB45-F51377A6A984}"/>
              </a:ext>
            </a:extLst>
          </p:cNvPr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4"/>
          <a:stretch/>
        </p:blipFill>
        <p:spPr bwMode="auto">
          <a:xfrm>
            <a:off x="4762500" y="1610950"/>
            <a:ext cx="3771900" cy="220615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6D515D9-CBDB-2C4A-AACB-F26A5DF645FC}"/>
              </a:ext>
            </a:extLst>
          </p:cNvPr>
          <p:cNvSpPr txBox="1"/>
          <p:nvPr/>
        </p:nvSpPr>
        <p:spPr>
          <a:xfrm>
            <a:off x="5181600" y="3523148"/>
            <a:ext cx="1828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>
                <a:solidFill>
                  <a:srgbClr val="FF0000"/>
                </a:solidFill>
              </a:rPr>
              <a:t>Agriculture</a:t>
            </a:r>
            <a:endParaRPr lang="fr-FR" sz="1100" i="1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7CAC59F-AEE5-6647-943D-D13D44304DAC}"/>
              </a:ext>
            </a:extLst>
          </p:cNvPr>
          <p:cNvSpPr txBox="1"/>
          <p:nvPr/>
        </p:nvSpPr>
        <p:spPr>
          <a:xfrm>
            <a:off x="8039100" y="4117673"/>
            <a:ext cx="1828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>
                <a:solidFill>
                  <a:srgbClr val="FF0000"/>
                </a:solidFill>
              </a:rPr>
              <a:t>fleuve</a:t>
            </a:r>
            <a:endParaRPr lang="fr-FR" sz="1100" i="1" dirty="0">
              <a:solidFill>
                <a:srgbClr val="FF0000"/>
              </a:solidFill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E4F397B-872C-F842-8BFD-12C94208B640}"/>
              </a:ext>
            </a:extLst>
          </p:cNvPr>
          <p:cNvCxnSpPr>
            <a:cxnSpLocks/>
            <a:stCxn id="18" idx="2"/>
          </p:cNvCxnSpPr>
          <p:nvPr/>
        </p:nvCxnSpPr>
        <p:spPr>
          <a:xfrm>
            <a:off x="6096000" y="3784758"/>
            <a:ext cx="1524000" cy="68472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B4CFC78B-32E7-D847-8CBF-1E6645F14F01}"/>
              </a:ext>
            </a:extLst>
          </p:cNvPr>
          <p:cNvCxnSpPr>
            <a:cxnSpLocks/>
          </p:cNvCxnSpPr>
          <p:nvPr/>
        </p:nvCxnSpPr>
        <p:spPr>
          <a:xfrm flipH="1">
            <a:off x="8115300" y="4411628"/>
            <a:ext cx="52480" cy="23657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7D7E8D9-63B0-A04F-8F41-6AEBA0BF02B0}"/>
              </a:ext>
            </a:extLst>
          </p:cNvPr>
          <p:cNvCxnSpPr>
            <a:cxnSpLocks/>
          </p:cNvCxnSpPr>
          <p:nvPr/>
        </p:nvCxnSpPr>
        <p:spPr>
          <a:xfrm>
            <a:off x="5867400" y="3817103"/>
            <a:ext cx="685800" cy="128829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00B7630C-CA02-594B-9575-7AC86EF5B383}"/>
              </a:ext>
            </a:extLst>
          </p:cNvPr>
          <p:cNvSpPr txBox="1"/>
          <p:nvPr/>
        </p:nvSpPr>
        <p:spPr>
          <a:xfrm>
            <a:off x="5791200" y="1966884"/>
            <a:ext cx="18288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000" dirty="0"/>
              <a:t>WAP</a:t>
            </a:r>
          </a:p>
          <a:p>
            <a:r>
              <a:rPr lang="fr-FR" sz="1000" dirty="0"/>
              <a:t>WAP + tampon</a:t>
            </a:r>
          </a:p>
        </p:txBody>
      </p:sp>
    </p:spTree>
    <p:extLst>
      <p:ext uri="{BB962C8B-B14F-4D97-AF65-F5344CB8AC3E}">
        <p14:creationId xmlns:p14="http://schemas.microsoft.com/office/powerpoint/2010/main" val="35551466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L’ impacte de la conversion des terres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1DF475-6E24-B24E-A94A-ED1AAF799F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93" y="4105542"/>
            <a:ext cx="3688244" cy="260192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6D515D9-CBDB-2C4A-AACB-F26A5DF645FC}"/>
              </a:ext>
            </a:extLst>
          </p:cNvPr>
          <p:cNvSpPr txBox="1"/>
          <p:nvPr/>
        </p:nvSpPr>
        <p:spPr>
          <a:xfrm>
            <a:off x="5507138" y="3498362"/>
            <a:ext cx="1828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>
                <a:solidFill>
                  <a:srgbClr val="FF0000"/>
                </a:solidFill>
              </a:rPr>
              <a:t>Agriculture</a:t>
            </a:r>
            <a:endParaRPr lang="fr-FR" sz="1100" i="1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A0653C7-81D9-AD4C-A805-27F32E585DD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64" y="1571785"/>
            <a:ext cx="3664544" cy="25852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C515C1B-9188-0747-8B6E-C610BACDA3F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190" y="4140058"/>
            <a:ext cx="3657654" cy="258034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50C226C-46F9-4B49-8741-FA68009E43B2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586164"/>
            <a:ext cx="3697018" cy="254617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80B000A0-BF0B-2346-9122-CCD5E175D631}"/>
              </a:ext>
            </a:extLst>
          </p:cNvPr>
          <p:cNvSpPr txBox="1"/>
          <p:nvPr/>
        </p:nvSpPr>
        <p:spPr>
          <a:xfrm>
            <a:off x="5507138" y="4295486"/>
            <a:ext cx="1143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/>
              <a:t>Tendance 2000 - 2020</a:t>
            </a:r>
            <a:endParaRPr lang="fr-FR" sz="1100" i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DF595E4-C55F-B142-AAED-5D937FF2B865}"/>
              </a:ext>
            </a:extLst>
          </p:cNvPr>
          <p:cNvSpPr txBox="1"/>
          <p:nvPr/>
        </p:nvSpPr>
        <p:spPr>
          <a:xfrm>
            <a:off x="4769473" y="1667041"/>
            <a:ext cx="121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/>
              <a:t>Changement de couverture des terres  2000 - 2020</a:t>
            </a:r>
            <a:endParaRPr lang="fr-FR" sz="1100" i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21E09A-ECEC-4F44-9E01-87AEE8562D96}"/>
              </a:ext>
            </a:extLst>
          </p:cNvPr>
          <p:cNvSpPr txBox="1"/>
          <p:nvPr/>
        </p:nvSpPr>
        <p:spPr>
          <a:xfrm>
            <a:off x="2634343" y="43542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47789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Les zones de dégradation reflètent-elles la réalité?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1DF475-6E24-B24E-A94A-ED1AAF799F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93" y="4105542"/>
            <a:ext cx="3688244" cy="260192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6D515D9-CBDB-2C4A-AACB-F26A5DF645FC}"/>
              </a:ext>
            </a:extLst>
          </p:cNvPr>
          <p:cNvSpPr txBox="1"/>
          <p:nvPr/>
        </p:nvSpPr>
        <p:spPr>
          <a:xfrm>
            <a:off x="5476202" y="3523148"/>
            <a:ext cx="1828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>
                <a:solidFill>
                  <a:srgbClr val="FF0000"/>
                </a:solidFill>
              </a:rPr>
              <a:t>Agriculture</a:t>
            </a:r>
            <a:endParaRPr lang="fr-FR" sz="1100" i="1" dirty="0">
              <a:solidFill>
                <a:srgbClr val="FF000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C515C1B-9188-0747-8B6E-C610BACDA3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2254" y="4164844"/>
            <a:ext cx="3657654" cy="258034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50C226C-46F9-4B49-8741-FA68009E43B2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1064" y="1610950"/>
            <a:ext cx="3697018" cy="254617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80B000A0-BF0B-2346-9122-CCD5E175D631}"/>
              </a:ext>
            </a:extLst>
          </p:cNvPr>
          <p:cNvSpPr txBox="1"/>
          <p:nvPr/>
        </p:nvSpPr>
        <p:spPr>
          <a:xfrm>
            <a:off x="5476202" y="4320272"/>
            <a:ext cx="1143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/>
              <a:t>Tendance 2000 - 2020</a:t>
            </a:r>
            <a:endParaRPr lang="fr-FR" sz="1100" i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DF595E4-C55F-B142-AAED-5D937FF2B865}"/>
              </a:ext>
            </a:extLst>
          </p:cNvPr>
          <p:cNvSpPr txBox="1"/>
          <p:nvPr/>
        </p:nvSpPr>
        <p:spPr>
          <a:xfrm>
            <a:off x="4738537" y="1691827"/>
            <a:ext cx="121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/>
              <a:t>Changement de couverture des terres  2000 - 2020</a:t>
            </a:r>
            <a:endParaRPr lang="fr-FR" sz="1100" i="1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C713AAE-3386-9241-A81F-2EA0B6816E66}"/>
              </a:ext>
            </a:extLst>
          </p:cNvPr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6" r="8465"/>
          <a:stretch/>
        </p:blipFill>
        <p:spPr bwMode="auto">
          <a:xfrm>
            <a:off x="62254" y="1550420"/>
            <a:ext cx="2907476" cy="173238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3BE77C1-94D2-2849-B242-E3627B3234E4}"/>
              </a:ext>
            </a:extLst>
          </p:cNvPr>
          <p:cNvSpPr txBox="1"/>
          <p:nvPr/>
        </p:nvSpPr>
        <p:spPr>
          <a:xfrm>
            <a:off x="7726131" y="1951081"/>
            <a:ext cx="14895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/>
              <a:t>Terres cultivées -&gt; savane herbacée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D4E7ED5-B3DC-CA49-A1B4-B7DF0021E8C3}"/>
              </a:ext>
            </a:extLst>
          </p:cNvPr>
          <p:cNvGrpSpPr/>
          <p:nvPr/>
        </p:nvGrpSpPr>
        <p:grpSpPr>
          <a:xfrm>
            <a:off x="1512010" y="2402012"/>
            <a:ext cx="3899906" cy="1644410"/>
            <a:chOff x="1512010" y="2402012"/>
            <a:chExt cx="3899906" cy="1644410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41CAE26-8B3F-6048-974D-78303D38E1F6}"/>
                </a:ext>
              </a:extLst>
            </p:cNvPr>
            <p:cNvPicPr/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91" r="9539"/>
            <a:stretch/>
          </p:blipFill>
          <p:spPr bwMode="auto">
            <a:xfrm>
              <a:off x="1512010" y="2402012"/>
              <a:ext cx="2915439" cy="164441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1A544D33-F547-4E46-8F67-C1EF6D28B579}"/>
                </a:ext>
              </a:extLst>
            </p:cNvPr>
            <p:cNvSpPr txBox="1"/>
            <p:nvPr/>
          </p:nvSpPr>
          <p:spPr>
            <a:xfrm>
              <a:off x="2824176" y="3523012"/>
              <a:ext cx="18288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b="1" i="1" dirty="0">
                  <a:solidFill>
                    <a:srgbClr val="009900"/>
                  </a:solidFill>
                </a:rPr>
                <a:t>+ 1963</a:t>
              </a:r>
              <a:endParaRPr lang="fr-FR" sz="1100" i="1" dirty="0">
                <a:solidFill>
                  <a:srgbClr val="009900"/>
                </a:solidFill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AD38819-72B0-3745-80F8-C8C7618092F2}"/>
                </a:ext>
              </a:extLst>
            </p:cNvPr>
            <p:cNvSpPr txBox="1"/>
            <p:nvPr/>
          </p:nvSpPr>
          <p:spPr>
            <a:xfrm>
              <a:off x="2546526" y="3267629"/>
              <a:ext cx="18288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b="1" i="1" dirty="0">
                  <a:solidFill>
                    <a:srgbClr val="FF0000"/>
                  </a:solidFill>
                </a:rPr>
                <a:t>- 8362</a:t>
              </a:r>
              <a:endParaRPr lang="fr-FR" sz="1100" i="1" dirty="0">
                <a:solidFill>
                  <a:srgbClr val="FF0000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CBB55FFD-4431-8846-9D13-65548CB033A9}"/>
                </a:ext>
              </a:extLst>
            </p:cNvPr>
            <p:cNvSpPr txBox="1"/>
            <p:nvPr/>
          </p:nvSpPr>
          <p:spPr>
            <a:xfrm>
              <a:off x="3583116" y="2750636"/>
              <a:ext cx="18288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b="1" i="1" dirty="0">
                  <a:solidFill>
                    <a:srgbClr val="FF0000"/>
                  </a:solidFill>
                </a:rPr>
                <a:t>- 3377</a:t>
              </a:r>
              <a:endParaRPr lang="fr-FR" sz="1100" i="1" dirty="0">
                <a:solidFill>
                  <a:srgbClr val="FF0000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7D548F1-2E89-5D4D-A78C-3D78F6EEC88B}"/>
                </a:ext>
              </a:extLst>
            </p:cNvPr>
            <p:cNvSpPr txBox="1"/>
            <p:nvPr/>
          </p:nvSpPr>
          <p:spPr>
            <a:xfrm>
              <a:off x="2629395" y="3021192"/>
              <a:ext cx="18288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b="1" i="1" dirty="0">
                  <a:solidFill>
                    <a:srgbClr val="009900"/>
                  </a:solidFill>
                </a:rPr>
                <a:t>+ 9040</a:t>
              </a:r>
              <a:endParaRPr lang="fr-FR" sz="1100" i="1" dirty="0">
                <a:solidFill>
                  <a:srgbClr val="009900"/>
                </a:solidFill>
              </a:endParaRPr>
            </a:p>
          </p:txBody>
        </p:sp>
      </p:grpSp>
      <p:sp>
        <p:nvSpPr>
          <p:cNvPr id="2" name="Oval 1">
            <a:extLst>
              <a:ext uri="{FF2B5EF4-FFF2-40B4-BE49-F238E27FC236}">
                <a16:creationId xmlns:a16="http://schemas.microsoft.com/office/drawing/2014/main" id="{76F5F05E-CCB0-1A4A-9196-FC4BD45DC098}"/>
              </a:ext>
            </a:extLst>
          </p:cNvPr>
          <p:cNvSpPr/>
          <p:nvPr/>
        </p:nvSpPr>
        <p:spPr>
          <a:xfrm>
            <a:off x="6619202" y="1968413"/>
            <a:ext cx="1153198" cy="782223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979D250A-B2D0-B947-B4D4-902C32377F3A}"/>
              </a:ext>
            </a:extLst>
          </p:cNvPr>
          <p:cNvSpPr/>
          <p:nvPr/>
        </p:nvSpPr>
        <p:spPr>
          <a:xfrm>
            <a:off x="6619202" y="4434090"/>
            <a:ext cx="1153198" cy="782223"/>
          </a:xfrm>
          <a:prstGeom prst="ellipse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7A07DBC-3BED-B847-A1F6-AB19EAC2F6BE}"/>
              </a:ext>
            </a:extLst>
          </p:cNvPr>
          <p:cNvSpPr txBox="1"/>
          <p:nvPr/>
        </p:nvSpPr>
        <p:spPr>
          <a:xfrm>
            <a:off x="7726131" y="2805748"/>
            <a:ext cx="15240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/>
              <a:t>Végétation arbustive -&gt; terres cultivées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363394A2-32E9-9941-BF07-68D57B5229ED}"/>
              </a:ext>
            </a:extLst>
          </p:cNvPr>
          <p:cNvCxnSpPr>
            <a:cxnSpLocks/>
            <a:stCxn id="27" idx="1"/>
          </p:cNvCxnSpPr>
          <p:nvPr/>
        </p:nvCxnSpPr>
        <p:spPr>
          <a:xfrm flipH="1" flipV="1">
            <a:off x="7029963" y="2986846"/>
            <a:ext cx="696168" cy="118984"/>
          </a:xfrm>
          <a:prstGeom prst="straightConnector1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581281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La composante « Infrastructure »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A044006-B9C1-844D-AA3F-600C47ECD3C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" r="45238" b="48305"/>
          <a:stretch/>
        </p:blipFill>
        <p:spPr>
          <a:xfrm>
            <a:off x="1784778" y="1752600"/>
            <a:ext cx="5574444" cy="357065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A55BD79-5612-E944-8123-0EEAD031F284}"/>
              </a:ext>
            </a:extLst>
          </p:cNvPr>
          <p:cNvSpPr txBox="1"/>
          <p:nvPr/>
        </p:nvSpPr>
        <p:spPr>
          <a:xfrm>
            <a:off x="458158" y="5323250"/>
            <a:ext cx="85223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altLang="en-US" sz="1600" dirty="0"/>
              <a:t>Les comptes de l’infrastructure écosystémique et des services fonctionnelles qui en dépendent </a:t>
            </a:r>
            <a:r>
              <a:rPr lang="fr-FR" altLang="en-US" sz="1600" b="1" dirty="0"/>
              <a:t>mesurent la capacité durable des écosystèmes à produire des services qui ne sont pas directement mesurables en tant que ressources matérielles</a:t>
            </a:r>
            <a:r>
              <a:rPr lang="fr-FR" altLang="en-US" sz="1600" dirty="0"/>
              <a:t>, comme le sont la biomasse et l’eau. Ces services incorporels correspondent aux services de régulation et aux services culturelles</a:t>
            </a:r>
            <a:r>
              <a:rPr lang="fr-FR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69348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La comptabilité de la composante « Infrastructure »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03389879-097C-48F7-A5C7-541160E7C99F}"/>
              </a:ext>
            </a:extLst>
          </p:cNvPr>
          <p:cNvSpPr/>
          <p:nvPr/>
        </p:nvSpPr>
        <p:spPr>
          <a:xfrm>
            <a:off x="4038600" y="6390314"/>
            <a:ext cx="62383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latin typeface="Calibri" panose="020F0502020204030204" pitchFamily="34" charset="0"/>
                <a:ea typeface="Times New Roman" panose="02020603050405020304" pitchFamily="18" charset="0"/>
              </a:rPr>
              <a:t>Calculs par Unité du Paysage Socio-Ecologique (SELU)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BA3D7B7-5C3B-4020-A27B-C4E4B45C2C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0600" y="1399781"/>
            <a:ext cx="7696074" cy="4926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0251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Les données d’entrée de la composante Infrastructure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FA6229B-0130-C74A-BF57-75AEB33EFFA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99"/>
          <a:stretch/>
        </p:blipFill>
        <p:spPr>
          <a:xfrm>
            <a:off x="4923394" y="1940817"/>
            <a:ext cx="3855772" cy="4372211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9F15B9D5-17F8-BB43-98E9-E4201C019197}"/>
              </a:ext>
            </a:extLst>
          </p:cNvPr>
          <p:cNvGrpSpPr/>
          <p:nvPr/>
        </p:nvGrpSpPr>
        <p:grpSpPr>
          <a:xfrm>
            <a:off x="833172" y="1395846"/>
            <a:ext cx="3713428" cy="5462154"/>
            <a:chOff x="833172" y="1395846"/>
            <a:chExt cx="3713428" cy="5462154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2FECDCB-4BFB-5D4F-A6E6-5FAF57D009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768" r="50000"/>
            <a:stretch/>
          </p:blipFill>
          <p:spPr>
            <a:xfrm>
              <a:off x="833172" y="1395846"/>
              <a:ext cx="3713428" cy="5462154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76AD1FCF-2C03-1140-94DF-81B2A76D0AC1}"/>
                </a:ext>
              </a:extLst>
            </p:cNvPr>
            <p:cNvSpPr txBox="1"/>
            <p:nvPr/>
          </p:nvSpPr>
          <p:spPr>
            <a:xfrm>
              <a:off x="1351804" y="2209800"/>
              <a:ext cx="2769825" cy="4154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GB" sz="600" b="1" dirty="0">
                <a:solidFill>
                  <a:schemeClr val="accent2">
                    <a:lumMod val="50000"/>
                  </a:schemeClr>
                </a:solidFill>
                <a:latin typeface="+mn-lt"/>
              </a:endParaRPr>
            </a:p>
            <a:p>
              <a:r>
                <a:rPr lang="en-GB" sz="1300" b="1" dirty="0">
                  <a:solidFill>
                    <a:schemeClr val="accent2">
                      <a:lumMod val="50000"/>
                    </a:schemeClr>
                  </a:solidFill>
                  <a:latin typeface="+mn-lt"/>
                </a:rPr>
                <a:t>Landcover</a:t>
              </a:r>
            </a:p>
            <a:p>
              <a:endParaRPr lang="en-GB" sz="100" b="1" dirty="0">
                <a:solidFill>
                  <a:schemeClr val="accent2">
                    <a:lumMod val="50000"/>
                  </a:schemeClr>
                </a:solidFill>
                <a:latin typeface="+mn-lt"/>
              </a:endParaRPr>
            </a:p>
          </p:txBody>
        </p:sp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80FF30DD-5A10-9448-BD00-3EC2D1A3A80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143000" y="2362200"/>
              <a:ext cx="241300" cy="127000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74586DA-CB40-4444-96C3-D3F2A314905E}"/>
                </a:ext>
              </a:extLst>
            </p:cNvPr>
            <p:cNvSpPr txBox="1"/>
            <p:nvPr/>
          </p:nvSpPr>
          <p:spPr>
            <a:xfrm>
              <a:off x="1186445" y="2209800"/>
              <a:ext cx="410340" cy="1692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en-GB" sz="400" b="1" dirty="0">
                <a:solidFill>
                  <a:schemeClr val="accent2">
                    <a:lumMod val="50000"/>
                  </a:schemeClr>
                </a:solidFill>
                <a:latin typeface="+mn-lt"/>
              </a:endParaRPr>
            </a:p>
            <a:p>
              <a:endParaRPr lang="en-GB" sz="100" b="1" dirty="0">
                <a:solidFill>
                  <a:schemeClr val="accent2">
                    <a:lumMod val="50000"/>
                  </a:schemeClr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88575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82BB7C-DDBE-E646-A379-B53EF50F84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599" y="1440719"/>
            <a:ext cx="3848101" cy="2714693"/>
          </a:xfrm>
          <a:prstGeom prst="rect">
            <a:avLst/>
          </a:prstGeom>
        </p:spPr>
      </p:pic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La composante « Infrastructure » dans le contexte du WAP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21AB3CF-7D44-7F4A-BB5E-114653F0E4BD}"/>
              </a:ext>
            </a:extLst>
          </p:cNvPr>
          <p:cNvSpPr/>
          <p:nvPr/>
        </p:nvSpPr>
        <p:spPr>
          <a:xfrm>
            <a:off x="312483" y="4273315"/>
            <a:ext cx="4343401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Ø"/>
              <a:defRPr/>
            </a:pPr>
            <a:r>
              <a:rPr lang="fr-FR" sz="1600" b="1" dirty="0">
                <a:solidFill>
                  <a:schemeClr val="bg1">
                    <a:lumMod val="50000"/>
                  </a:schemeClr>
                </a:solidFill>
                <a:effectLst>
                  <a:outerShdw sx="1000" sy="1000" algn="ctr" rotWithShape="0">
                    <a:srgbClr val="000000"/>
                  </a:outerShdw>
                  <a:reflection endPos="0" dir="5400000" sy="-100000" algn="bl" rotWithShape="0"/>
                </a:effectLst>
              </a:rPr>
              <a:t>Les aires protégées ont une valeur bien plus élevée que la moyenne.</a:t>
            </a:r>
          </a:p>
          <a:p>
            <a:pPr marL="285750" indent="-285750" algn="just">
              <a:buFont typeface="Wingdings" pitchFamily="2" charset="2"/>
              <a:buChar char="Ø"/>
              <a:defRPr/>
            </a:pPr>
            <a:endParaRPr lang="fr-FR" sz="800" b="1" dirty="0">
              <a:solidFill>
                <a:schemeClr val="bg1">
                  <a:lumMod val="50000"/>
                </a:schemeClr>
              </a:solidFill>
              <a:effectLst>
                <a:outerShdw sx="1000" sy="1000" algn="ctr" rotWithShape="0">
                  <a:srgbClr val="000000"/>
                </a:outerShdw>
                <a:reflection endPos="0" dir="5400000" sy="-100000" algn="bl" rotWithShape="0"/>
              </a:effectLst>
            </a:endParaRPr>
          </a:p>
          <a:p>
            <a:pPr marL="285750" indent="-285750" algn="just">
              <a:buFont typeface="Wingdings" pitchFamily="2" charset="2"/>
              <a:buChar char="Ø"/>
              <a:defRPr/>
            </a:pPr>
            <a:r>
              <a:rPr lang="fr-FR" sz="1600" b="1" dirty="0">
                <a:solidFill>
                  <a:schemeClr val="bg1">
                    <a:lumMod val="50000"/>
                  </a:schemeClr>
                </a:solidFill>
                <a:effectLst>
                  <a:outerShdw sx="1000" sy="1000" algn="ctr" rotWithShape="0">
                    <a:srgbClr val="000000"/>
                  </a:outerShdw>
                  <a:reflection endPos="0" dir="5400000" sy="-100000" algn="bl" rotWithShape="0"/>
                </a:effectLst>
              </a:rPr>
              <a:t>La fragmentation et le statut des différentes zones sont-elles bien représentées au niveau Tier-1 </a:t>
            </a:r>
            <a:r>
              <a:rPr lang="fr-FR" sz="1600" b="1" i="1" dirty="0">
                <a:solidFill>
                  <a:schemeClr val="bg1">
                    <a:lumMod val="50000"/>
                  </a:schemeClr>
                </a:solidFill>
                <a:effectLst>
                  <a:outerShdw sx="1000" sy="1000" algn="ctr" rotWithShape="0">
                    <a:srgbClr val="000000"/>
                  </a:outerShdw>
                  <a:reflection endPos="0" dir="5400000" sy="-100000" algn="bl" rotWithShape="0"/>
                </a:effectLst>
              </a:rPr>
              <a:t>bis</a:t>
            </a:r>
            <a:r>
              <a:rPr lang="fr-FR" sz="1600" b="1" dirty="0">
                <a:solidFill>
                  <a:schemeClr val="bg1">
                    <a:lumMod val="50000"/>
                  </a:schemeClr>
                </a:solidFill>
                <a:effectLst>
                  <a:outerShdw sx="1000" sy="1000" algn="ctr" rotWithShape="0">
                    <a:srgbClr val="000000"/>
                  </a:outerShdw>
                  <a:reflection endPos="0" dir="5400000" sy="-100000" algn="bl" rotWithShape="0"/>
                </a:effectLst>
              </a:rPr>
              <a:t> (pas de données locales)?</a:t>
            </a:r>
          </a:p>
          <a:p>
            <a:pPr marL="285750" indent="-285750" algn="just">
              <a:buFont typeface="Wingdings" pitchFamily="2" charset="2"/>
              <a:buChar char="Ø"/>
              <a:defRPr/>
            </a:pPr>
            <a:endParaRPr lang="fr-FR" sz="800" b="1" dirty="0">
              <a:solidFill>
                <a:schemeClr val="bg1">
                  <a:lumMod val="50000"/>
                </a:schemeClr>
              </a:solidFill>
              <a:effectLst>
                <a:outerShdw sx="1000" sy="1000" algn="ctr" rotWithShape="0">
                  <a:srgbClr val="000000"/>
                </a:outerShdw>
                <a:reflection endPos="0" dir="5400000" sy="-100000" algn="bl" rotWithShape="0"/>
              </a:effectLst>
            </a:endParaRPr>
          </a:p>
          <a:p>
            <a:pPr marL="285750" indent="-285750" algn="just">
              <a:buFont typeface="Wingdings" pitchFamily="2" charset="2"/>
              <a:buChar char="Ø"/>
              <a:defRPr/>
            </a:pPr>
            <a:r>
              <a:rPr lang="fr-FR" sz="1600" b="1" dirty="0">
                <a:solidFill>
                  <a:schemeClr val="bg1">
                    <a:lumMod val="50000"/>
                  </a:schemeClr>
                </a:solidFill>
                <a:effectLst>
                  <a:outerShdw sx="1000" sy="1000" algn="ctr" rotWithShape="0">
                    <a:srgbClr val="000000"/>
                  </a:outerShdw>
                  <a:reflection endPos="0" dir="5400000" sy="-100000" algn="bl" rotWithShape="0"/>
                </a:effectLst>
              </a:rPr>
              <a:t>Données locales disponibles pour une meilleur représentation de cette composante? </a:t>
            </a:r>
          </a:p>
          <a:p>
            <a:pPr marL="285750" indent="-285750" algn="just">
              <a:buFont typeface="Wingdings" pitchFamily="2" charset="2"/>
              <a:buChar char="Ø"/>
              <a:defRPr/>
            </a:pPr>
            <a:endParaRPr lang="fr-FR" sz="1600" b="1" dirty="0">
              <a:solidFill>
                <a:schemeClr val="bg1">
                  <a:lumMod val="50000"/>
                </a:schemeClr>
              </a:solidFill>
              <a:effectLst>
                <a:outerShdw sx="1000" sy="1000" algn="ctr" rotWithShape="0">
                  <a:srgbClr val="000000"/>
                </a:outerShdw>
                <a:reflection endPos="0" dir="5400000" sy="-100000" algn="bl" rotWithShape="0"/>
              </a:effectLst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7D1E975-AED8-3747-9C4D-5B17103480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83" y="1492428"/>
            <a:ext cx="3816348" cy="268511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273BC73C-F7AD-4648-BDA5-B780D6FF3396}"/>
              </a:ext>
            </a:extLst>
          </p:cNvPr>
          <p:cNvSpPr txBox="1"/>
          <p:nvPr/>
        </p:nvSpPr>
        <p:spPr>
          <a:xfrm>
            <a:off x="3480346" y="3547621"/>
            <a:ext cx="14895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/>
              <a:t>Tier-1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0AD8B30-2602-7B40-9C66-63CDB3853F49}"/>
              </a:ext>
            </a:extLst>
          </p:cNvPr>
          <p:cNvSpPr txBox="1"/>
          <p:nvPr/>
        </p:nvSpPr>
        <p:spPr>
          <a:xfrm>
            <a:off x="4901967" y="3530327"/>
            <a:ext cx="14895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/>
              <a:t>Tier-1 bis</a:t>
            </a:r>
          </a:p>
        </p:txBody>
      </p:sp>
      <p:sp>
        <p:nvSpPr>
          <p:cNvPr id="26" name="Right Arrow 25">
            <a:extLst>
              <a:ext uri="{FF2B5EF4-FFF2-40B4-BE49-F238E27FC236}">
                <a16:creationId xmlns:a16="http://schemas.microsoft.com/office/drawing/2014/main" id="{3F035D94-DED2-8F49-ABA5-710B03A908C3}"/>
              </a:ext>
            </a:extLst>
          </p:cNvPr>
          <p:cNvSpPr/>
          <p:nvPr/>
        </p:nvSpPr>
        <p:spPr>
          <a:xfrm>
            <a:off x="4225139" y="3494437"/>
            <a:ext cx="6096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735D529-2F4F-AC4C-BD62-BE5EFC7ECA6B}"/>
              </a:ext>
            </a:extLst>
          </p:cNvPr>
          <p:cNvSpPr txBox="1"/>
          <p:nvPr/>
        </p:nvSpPr>
        <p:spPr>
          <a:xfrm>
            <a:off x="4157911" y="3515861"/>
            <a:ext cx="14895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>
                <a:solidFill>
                  <a:schemeClr val="bg1"/>
                </a:solidFill>
              </a:rPr>
              <a:t>Zoom-in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58FCE78-EB10-444C-B607-50FBBFC8D3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048" y="4171783"/>
            <a:ext cx="3717652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2520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82BB7C-DDBE-E646-A379-B53EF50F84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619566"/>
            <a:ext cx="3771900" cy="2660936"/>
          </a:xfrm>
          <a:prstGeom prst="rect">
            <a:avLst/>
          </a:prstGeom>
        </p:spPr>
      </p:pic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L’ impacte de la couverture des des terres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1DF475-6E24-B24E-A94A-ED1AAF799F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36" y="1607092"/>
            <a:ext cx="3807264" cy="268588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C6D515D9-CBDB-2C4A-AACB-F26A5DF645FC}"/>
              </a:ext>
            </a:extLst>
          </p:cNvPr>
          <p:cNvSpPr txBox="1"/>
          <p:nvPr/>
        </p:nvSpPr>
        <p:spPr>
          <a:xfrm>
            <a:off x="5638800" y="1782760"/>
            <a:ext cx="1828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>
                <a:solidFill>
                  <a:srgbClr val="FF0000"/>
                </a:solidFill>
              </a:rPr>
              <a:t>Agriculture</a:t>
            </a:r>
            <a:endParaRPr lang="fr-FR" sz="1100" i="1" dirty="0">
              <a:solidFill>
                <a:srgbClr val="FF0000"/>
              </a:solidFill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E4F397B-872C-F842-8BFD-12C94208B640}"/>
              </a:ext>
            </a:extLst>
          </p:cNvPr>
          <p:cNvCxnSpPr>
            <a:cxnSpLocks/>
          </p:cNvCxnSpPr>
          <p:nvPr/>
        </p:nvCxnSpPr>
        <p:spPr>
          <a:xfrm>
            <a:off x="6353175" y="2044370"/>
            <a:ext cx="1276165" cy="29659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7D7E8D9-63B0-A04F-8F41-6AEBA0BF02B0}"/>
              </a:ext>
            </a:extLst>
          </p:cNvPr>
          <p:cNvCxnSpPr>
            <a:cxnSpLocks/>
          </p:cNvCxnSpPr>
          <p:nvPr/>
        </p:nvCxnSpPr>
        <p:spPr>
          <a:xfrm>
            <a:off x="5943600" y="2061259"/>
            <a:ext cx="171450" cy="113914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6110427F-7FF8-DC4F-9EEB-73553A06D544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600" y="4242003"/>
            <a:ext cx="3746500" cy="261599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40E4BA7F-070A-C642-B248-74F81ECB919E}"/>
              </a:ext>
            </a:extLst>
          </p:cNvPr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36" y="4280501"/>
            <a:ext cx="3807264" cy="250209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4794349-AE30-EB4A-A2CD-9646C76099E1}"/>
              </a:ext>
            </a:extLst>
          </p:cNvPr>
          <p:cNvSpPr txBox="1"/>
          <p:nvPr/>
        </p:nvSpPr>
        <p:spPr>
          <a:xfrm>
            <a:off x="457200" y="4383622"/>
            <a:ext cx="121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/>
              <a:t>Changement de couverture des terres  2000 - 2020</a:t>
            </a:r>
            <a:endParaRPr lang="fr-FR" sz="1100" i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C8C4EEF-B029-3749-837C-1BB33A5FA83F}"/>
              </a:ext>
            </a:extLst>
          </p:cNvPr>
          <p:cNvSpPr txBox="1"/>
          <p:nvPr/>
        </p:nvSpPr>
        <p:spPr>
          <a:xfrm>
            <a:off x="5553075" y="4356795"/>
            <a:ext cx="112395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/>
              <a:t>Tendance 2000 – 2020 infrastructure</a:t>
            </a:r>
            <a:endParaRPr lang="fr-FR" sz="1100" i="1" dirty="0"/>
          </a:p>
        </p:txBody>
      </p:sp>
    </p:spTree>
    <p:extLst>
      <p:ext uri="{BB962C8B-B14F-4D97-AF65-F5344CB8AC3E}">
        <p14:creationId xmlns:p14="http://schemas.microsoft.com/office/powerpoint/2010/main" val="6454363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 err="1">
                <a:solidFill>
                  <a:schemeClr val="bg1"/>
                </a:solidFill>
              </a:rPr>
              <a:t>Demo</a:t>
            </a:r>
            <a:r>
              <a:rPr lang="fr-FR" sz="2500" b="1" dirty="0">
                <a:solidFill>
                  <a:schemeClr val="bg1"/>
                </a:solidFill>
              </a:rPr>
              <a:t> -&gt;SYS4ENCA – QGIS plugin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011F083-A699-9643-BDBB-195FE772B0E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7476" t="-8307" r="-6544" b="3636"/>
          <a:stretch/>
        </p:blipFill>
        <p:spPr>
          <a:xfrm>
            <a:off x="-489796" y="1295400"/>
            <a:ext cx="10123591" cy="522775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86122F6-2016-4A41-AE0F-1C5DE1BF653F}"/>
              </a:ext>
            </a:extLst>
          </p:cNvPr>
          <p:cNvSpPr/>
          <p:nvPr/>
        </p:nvSpPr>
        <p:spPr>
          <a:xfrm>
            <a:off x="152400" y="2514600"/>
            <a:ext cx="2819400" cy="4008556"/>
          </a:xfrm>
          <a:prstGeom prst="rect">
            <a:avLst/>
          </a:prstGeom>
          <a:noFill/>
          <a:ln w="476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CB805FC-95CD-D347-A05A-66949FC96262}"/>
              </a:ext>
            </a:extLst>
          </p:cNvPr>
          <p:cNvSpPr/>
          <p:nvPr/>
        </p:nvSpPr>
        <p:spPr>
          <a:xfrm>
            <a:off x="1562100" y="1752599"/>
            <a:ext cx="342900" cy="274519"/>
          </a:xfrm>
          <a:prstGeom prst="ellipse">
            <a:avLst/>
          </a:prstGeom>
          <a:noFill/>
          <a:ln w="34925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8574260-149C-6542-A9DF-E3CEB22EB2C3}"/>
              </a:ext>
            </a:extLst>
          </p:cNvPr>
          <p:cNvCxnSpPr/>
          <p:nvPr/>
        </p:nvCxnSpPr>
        <p:spPr>
          <a:xfrm flipH="1">
            <a:off x="2286000" y="2241762"/>
            <a:ext cx="228600" cy="152400"/>
          </a:xfrm>
          <a:prstGeom prst="straightConnector1">
            <a:avLst/>
          </a:prstGeom>
          <a:ln w="28575">
            <a:solidFill>
              <a:schemeClr val="bg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9AC0114-3DD8-4E44-B029-E12B219CA31E}"/>
              </a:ext>
            </a:extLst>
          </p:cNvPr>
          <p:cNvSpPr txBox="1"/>
          <p:nvPr/>
        </p:nvSpPr>
        <p:spPr>
          <a:xfrm rot="1683163">
            <a:off x="6524440" y="2230633"/>
            <a:ext cx="220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Comic Sans MS" panose="030F0902030302020204" pitchFamily="66" charset="0"/>
                <a:cs typeface="Apple Chancery" panose="03020702040506060504" pitchFamily="66" charset="-79"/>
              </a:rPr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10458099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4A98013B-E318-5E41-AED0-E691F912A6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1981200"/>
            <a:ext cx="7467600" cy="406265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99CD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285750" indent="-285750" algn="just">
              <a:defRPr/>
            </a:pPr>
            <a:r>
              <a:rPr lang="fr-FR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Importance des données d’entrée, en particulier de la couverture des terres, et de l’expertise locale</a:t>
            </a:r>
          </a:p>
          <a:p>
            <a:pPr algn="just">
              <a:buNone/>
              <a:defRPr/>
            </a:pPr>
            <a:endParaRPr lang="fr-FR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algn="just">
              <a:defRPr/>
            </a:pPr>
            <a:r>
              <a:rPr lang="fr-FR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Les données globales ne conviennent pas nécessairement au niveau local</a:t>
            </a:r>
          </a:p>
          <a:p>
            <a:pPr algn="just">
              <a:buNone/>
              <a:defRPr/>
            </a:pPr>
            <a:endParaRPr lang="fr-FR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algn="just">
              <a:defRPr/>
            </a:pPr>
            <a:r>
              <a:rPr lang="fr-FR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Les données doivent être disponible à intervalle régulière pour permettre une analyse des tendances.</a:t>
            </a:r>
          </a:p>
          <a:p>
            <a:pPr marL="285750" indent="-285750" algn="just">
              <a:defRPr/>
            </a:pPr>
            <a:endParaRPr lang="fr-FR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algn="just">
              <a:defRPr/>
            </a:pPr>
            <a:r>
              <a:rPr lang="fr-FR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Pour les régions transfrontalières, une harmonie entre les données des différents pays est a souhaitée.   </a:t>
            </a:r>
          </a:p>
          <a:p>
            <a:pPr algn="just">
              <a:buNone/>
              <a:defRPr/>
            </a:pPr>
            <a:endParaRPr lang="fr-FR" sz="1800" dirty="0">
              <a:solidFill>
                <a:schemeClr val="bg1">
                  <a:lumMod val="50000"/>
                </a:schemeClr>
              </a:solidFill>
              <a:effectLst>
                <a:outerShdw sx="1000" sy="1000" algn="ctr" rotWithShape="0">
                  <a:srgbClr val="000000"/>
                </a:outerShdw>
                <a:reflection endPos="0" dir="5400000" sy="-100000" algn="bl" rotWithShape="0"/>
              </a:effectLst>
            </a:endParaRPr>
          </a:p>
          <a:p>
            <a:pPr algn="just">
              <a:buNone/>
            </a:pPr>
            <a:endParaRPr lang="fr-FR" sz="1400" dirty="0">
              <a:solidFill>
                <a:schemeClr val="accent2">
                  <a:lumMod val="75000"/>
                </a:schemeClr>
              </a:solidFill>
              <a:effectLst>
                <a:outerShdw sx="1000" sy="1000" algn="ctr" rotWithShape="0">
                  <a:srgbClr val="000000"/>
                </a:outerShdw>
                <a:reflection endPos="0" dir="5400000" sy="-100000" algn="bl" rotWithShape="0"/>
              </a:effectLst>
            </a:endParaRPr>
          </a:p>
        </p:txBody>
      </p:sp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en-GB" sz="2700" b="1" dirty="0">
                <a:solidFill>
                  <a:schemeClr val="bg1"/>
                </a:solidFill>
              </a:rPr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1406125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endParaRPr lang="fr-FR" altLang="en-US" sz="2700" dirty="0"/>
          </a:p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altLang="en-US" sz="2500" b="1" dirty="0">
                <a:solidFill>
                  <a:schemeClr val="bg1"/>
                </a:solidFill>
              </a:rPr>
              <a:t>Comptabilité Ecosystémique du Capital Naturel (CECN)</a:t>
            </a:r>
            <a:br>
              <a:rPr lang="fr-FR" altLang="en-US" sz="2500" b="1" dirty="0">
                <a:solidFill>
                  <a:schemeClr val="bg1"/>
                </a:solidFill>
              </a:rPr>
            </a:br>
            <a:endParaRPr lang="fr-FR" sz="2500" b="1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C4D7E8D-B22A-9E49-990B-ABEAB5F5FD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1" y="1647236"/>
            <a:ext cx="825639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99CD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>
              <a:buNone/>
              <a:defRPr/>
            </a:pP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 CECN (ENCA) mesure la capacité des écosystèmes de produire les services nécessaires à l’humanité de manière durable et permet d’évaluer la contribution des activités humaines à la dégradation des écosystèmes due à une gestion inappropriée.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9C79027-9639-3D43-8F60-E4C0D1C904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0" y="2749251"/>
            <a:ext cx="3564656" cy="4179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99CD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>
              <a:buNone/>
              <a:defRPr/>
            </a:pP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Les comptes de base sont construits sur un modèle d'écosystème simplifié avec trois grandes composantes : le </a:t>
            </a:r>
            <a:r>
              <a:rPr lang="fr-FR" sz="1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biocarbone</a:t>
            </a: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l'eau douce et l’ensemble des services incorporels de régulation et socioculturels pris comme un tout.</a:t>
            </a:r>
            <a:endParaRPr lang="fr-FR" sz="1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sx="1000" sy="1000" algn="ctr" rotWithShape="0">
                  <a:srgbClr val="000000"/>
                </a:outerShdw>
                <a:reflection endPos="0" dir="5400000" sy="-100000" algn="bl" rotWithShape="0"/>
              </a:effectLst>
            </a:endParaRPr>
          </a:p>
          <a:p>
            <a:pPr algn="just">
              <a:buNone/>
              <a:defRPr/>
            </a:pPr>
            <a:endParaRPr lang="fr-FR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buNone/>
              <a:defRPr/>
            </a:pP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 matière de dégradation, l’approche utilisée ici part de la capabilité de l’écosystème, et non pas de la perte de services écosystémiques (</a:t>
            </a:r>
            <a:r>
              <a:rPr lang="fr-FR" sz="16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J.-L. Weber 2014</a:t>
            </a: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 → approche intégrée.</a:t>
            </a:r>
          </a:p>
          <a:p>
            <a:pPr algn="just">
              <a:buNone/>
              <a:defRPr/>
            </a:pPr>
            <a:endParaRPr lang="fr-FR" sz="1600" b="1" dirty="0">
              <a:solidFill>
                <a:schemeClr val="accent1"/>
              </a:solidFill>
              <a:effectLst>
                <a:outerShdw sx="1000" sy="1000" algn="ctr" rotWithShape="0">
                  <a:srgbClr val="000000"/>
                </a:outerShdw>
                <a:reflection endPos="0" dir="5400000" sy="-100000" algn="bl" rotWithShape="0"/>
              </a:effectLst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95F1B6-5C2A-2646-B8BF-B2611D4B1B5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" r="45238" b="48305"/>
          <a:stretch/>
        </p:blipFill>
        <p:spPr>
          <a:xfrm>
            <a:off x="435430" y="3200400"/>
            <a:ext cx="4701103" cy="3011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7052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Content Placeholder 2">
            <a:extLst>
              <a:ext uri="{FF2B5EF4-FFF2-40B4-BE49-F238E27FC236}">
                <a16:creationId xmlns:a16="http://schemas.microsoft.com/office/drawing/2014/main" id="{DFA5288C-06A0-4F1B-8353-2DCFE7DE24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828800"/>
            <a:ext cx="7867650" cy="4191000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x-none" sz="3600" b="1" dirty="0"/>
              <a:t>Merci!</a:t>
            </a:r>
          </a:p>
          <a:p>
            <a:pPr algn="ctr">
              <a:buFont typeface="Arial" panose="020B0604020202020204" pitchFamily="34" charset="0"/>
              <a:buNone/>
            </a:pPr>
            <a:endParaRPr lang="en-US" altLang="x-none" sz="1800" dirty="0"/>
          </a:p>
          <a:p>
            <a:pPr algn="ctr">
              <a:buFont typeface="Arial" panose="020B0604020202020204" pitchFamily="34" charset="0"/>
              <a:buNone/>
            </a:pPr>
            <a:endParaRPr lang="en-US" altLang="x-none" sz="1800" dirty="0"/>
          </a:p>
          <a:p>
            <a:pPr algn="ctr">
              <a:buFont typeface="Arial" panose="020B0604020202020204" pitchFamily="34" charset="0"/>
              <a:buNone/>
            </a:pPr>
            <a:endParaRPr lang="en-US" altLang="x-none" b="1" dirty="0"/>
          </a:p>
          <a:p>
            <a:pPr algn="ctr">
              <a:buNone/>
            </a:pPr>
            <a:r>
              <a:rPr lang="en-US" altLang="x-none" sz="1800" dirty="0">
                <a:hlinkClick r:id="rId3"/>
              </a:rPr>
              <a:t>catherine.vandenhoof@vito.be</a:t>
            </a:r>
            <a:endParaRPr lang="en-US" altLang="x-none" sz="1800" dirty="0">
              <a:hlinkClick r:id="rId4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x-none" sz="1800" dirty="0">
                <a:hlinkClick r:id="rId4"/>
              </a:rPr>
              <a:t>bruno.smets@vito.be</a:t>
            </a:r>
            <a:endParaRPr lang="en-US" altLang="x-none" sz="1800" dirty="0"/>
          </a:p>
          <a:p>
            <a:pPr algn="ctr">
              <a:buFont typeface="Arial" panose="020B0604020202020204" pitchFamily="34" charset="0"/>
              <a:buNone/>
            </a:pPr>
            <a:endParaRPr lang="en-US" altLang="x-none" dirty="0"/>
          </a:p>
          <a:p>
            <a:pPr algn="ctr">
              <a:buFont typeface="Arial" panose="020B0604020202020204" pitchFamily="34" charset="0"/>
              <a:buNone/>
            </a:pPr>
            <a:endParaRPr lang="en-US" altLang="x-none" dirty="0"/>
          </a:p>
          <a:p>
            <a:pPr algn="ctr">
              <a:buNone/>
            </a:pPr>
            <a:r>
              <a:rPr lang="en-US" altLang="x-none" sz="1800" dirty="0">
                <a:hlinkClick r:id="rId5"/>
              </a:rPr>
              <a:t>http://papbio.vito.be</a:t>
            </a:r>
            <a:r>
              <a:rPr lang="en-US" altLang="x-none" sz="1800" dirty="0"/>
              <a:t>  </a:t>
            </a:r>
          </a:p>
          <a:p>
            <a:pPr algn="ctr">
              <a:buFont typeface="Arial" panose="020B0604020202020204" pitchFamily="34" charset="0"/>
              <a:buNone/>
            </a:pPr>
            <a:endParaRPr lang="en-US" altLang="x-none" sz="1800" dirty="0"/>
          </a:p>
          <a:p>
            <a:pPr>
              <a:buFont typeface="Arial" panose="020B0604020202020204" pitchFamily="34" charset="0"/>
              <a:buNone/>
            </a:pPr>
            <a:r>
              <a:rPr lang="en-US" altLang="x-none" sz="1800" dirty="0"/>
              <a:t> </a:t>
            </a:r>
          </a:p>
          <a:p>
            <a:pPr>
              <a:buFont typeface="Arial" panose="020B0604020202020204" pitchFamily="34" charset="0"/>
              <a:buNone/>
            </a:pPr>
            <a:endParaRPr lang="en-US" altLang="x-none" sz="1800" dirty="0"/>
          </a:p>
          <a:p>
            <a:pPr>
              <a:buFont typeface="Arial" panose="020B0604020202020204" pitchFamily="34" charset="0"/>
              <a:buNone/>
            </a:pPr>
            <a:endParaRPr lang="en-US" altLang="x-none" sz="1800" dirty="0"/>
          </a:p>
        </p:txBody>
      </p:sp>
      <p:grpSp>
        <p:nvGrpSpPr>
          <p:cNvPr id="34819" name="Group 1">
            <a:extLst>
              <a:ext uri="{FF2B5EF4-FFF2-40B4-BE49-F238E27FC236}">
                <a16:creationId xmlns:a16="http://schemas.microsoft.com/office/drawing/2014/main" id="{C50A03CF-6037-4445-83C0-637785563D29}"/>
              </a:ext>
            </a:extLst>
          </p:cNvPr>
          <p:cNvGrpSpPr>
            <a:grpSpLocks/>
          </p:cNvGrpSpPr>
          <p:nvPr/>
        </p:nvGrpSpPr>
        <p:grpSpPr bwMode="auto">
          <a:xfrm>
            <a:off x="7162800" y="61913"/>
            <a:ext cx="1690688" cy="790575"/>
            <a:chOff x="574675" y="5029200"/>
            <a:chExt cx="2225675" cy="1039813"/>
          </a:xfrm>
        </p:grpSpPr>
        <p:pic>
          <p:nvPicPr>
            <p:cNvPr id="34820" name="Picture 1">
              <a:extLst>
                <a:ext uri="{FF2B5EF4-FFF2-40B4-BE49-F238E27FC236}">
                  <a16:creationId xmlns:a16="http://schemas.microsoft.com/office/drawing/2014/main" id="{C5AD51D5-1ED7-4456-B96E-48E381DFFDB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21" name="Picture 2">
              <a:extLst>
                <a:ext uri="{FF2B5EF4-FFF2-40B4-BE49-F238E27FC236}">
                  <a16:creationId xmlns:a16="http://schemas.microsoft.com/office/drawing/2014/main" id="{7F08AAB2-539F-4319-89FA-055BE95FE4A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5797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endParaRPr lang="fr-FR" altLang="en-US" sz="2700" dirty="0"/>
          </a:p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altLang="en-US" sz="2500" b="1" dirty="0">
                <a:solidFill>
                  <a:schemeClr val="bg1"/>
                </a:solidFill>
              </a:rPr>
              <a:t>La CECN et ses composantes</a:t>
            </a:r>
            <a:br>
              <a:rPr lang="fr-FR" altLang="en-US" sz="2500" b="1" dirty="0">
                <a:solidFill>
                  <a:schemeClr val="bg1"/>
                </a:solidFill>
              </a:rPr>
            </a:br>
            <a:endParaRPr lang="fr-FR" sz="2500" b="1" dirty="0">
              <a:solidFill>
                <a:schemeClr val="bg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95F1B6-5C2A-2646-B8BF-B2611D4B1B5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" r="45238" b="48305"/>
          <a:stretch/>
        </p:blipFill>
        <p:spPr>
          <a:xfrm>
            <a:off x="1143000" y="1905000"/>
            <a:ext cx="7018774" cy="4495800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55B9C04F-1389-4040-A8CD-043AEF8C4E72}"/>
              </a:ext>
            </a:extLst>
          </p:cNvPr>
          <p:cNvSpPr/>
          <p:nvPr/>
        </p:nvSpPr>
        <p:spPr>
          <a:xfrm>
            <a:off x="1541002" y="2209800"/>
            <a:ext cx="6343280" cy="838200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9E9863F-C54E-7C4C-9AF7-3D33A0F91507}"/>
              </a:ext>
            </a:extLst>
          </p:cNvPr>
          <p:cNvSpPr/>
          <p:nvPr/>
        </p:nvSpPr>
        <p:spPr>
          <a:xfrm>
            <a:off x="5105400" y="2895600"/>
            <a:ext cx="2838080" cy="2590800"/>
          </a:xfrm>
          <a:prstGeom prst="ellipse">
            <a:avLst/>
          </a:prstGeom>
          <a:noFill/>
          <a:ln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0B9423-D0DA-D145-9C07-8A6FE897A1C5}"/>
              </a:ext>
            </a:extLst>
          </p:cNvPr>
          <p:cNvSpPr txBox="1"/>
          <p:nvPr/>
        </p:nvSpPr>
        <p:spPr>
          <a:xfrm rot="1998844">
            <a:off x="7771973" y="1759438"/>
            <a:ext cx="1382510" cy="46166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fr-FR" sz="2400"/>
              <a:t>JOUR 1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11515563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AB75AA0-ADFF-D349-BF42-E53B24BA1A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578" y="4026511"/>
            <a:ext cx="2539822" cy="2324296"/>
          </a:xfrm>
          <a:prstGeom prst="rect">
            <a:avLst/>
          </a:prstGeom>
        </p:spPr>
      </p:pic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Une approche multi-niveau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3B0516-F024-A94C-B22F-571025A9822B}"/>
              </a:ext>
            </a:extLst>
          </p:cNvPr>
          <p:cNvSpPr txBox="1"/>
          <p:nvPr/>
        </p:nvSpPr>
        <p:spPr>
          <a:xfrm>
            <a:off x="380998" y="1534750"/>
            <a:ext cx="3505201" cy="1938992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i="1" dirty="0"/>
              <a:t>Niveau contextuel</a:t>
            </a:r>
            <a:endParaRPr lang="fr-FR" sz="800" b="1" i="1" dirty="0"/>
          </a:p>
          <a:p>
            <a:pPr algn="ctr"/>
            <a:r>
              <a:rPr lang="fr-FR" sz="1400" dirty="0"/>
              <a:t>TIER-1</a:t>
            </a:r>
          </a:p>
          <a:p>
            <a:pPr algn="ctr"/>
            <a:endParaRPr lang="fr-FR" sz="1600" dirty="0"/>
          </a:p>
          <a:p>
            <a:r>
              <a:rPr lang="fr-FR" sz="1200" u="sng" dirty="0"/>
              <a:t>Entrée</a:t>
            </a:r>
            <a:r>
              <a:rPr lang="fr-FR" sz="1200" dirty="0"/>
              <a:t>:  données libres (globales) </a:t>
            </a:r>
          </a:p>
          <a:p>
            <a:r>
              <a:rPr lang="fr-FR" sz="1200" dirty="0"/>
              <a:t>              </a:t>
            </a:r>
          </a:p>
          <a:p>
            <a:r>
              <a:rPr lang="fr-FR" sz="1200" dirty="0"/>
              <a:t>             </a:t>
            </a:r>
          </a:p>
          <a:p>
            <a:r>
              <a:rPr lang="fr-FR" sz="1200" u="sng" dirty="0"/>
              <a:t>Sortie</a:t>
            </a:r>
            <a:r>
              <a:rPr lang="fr-FR" sz="1200" dirty="0"/>
              <a:t>:    couverture de toute la région</a:t>
            </a:r>
          </a:p>
          <a:p>
            <a:endParaRPr lang="fr-FR" sz="1200" dirty="0"/>
          </a:p>
          <a:p>
            <a:pPr algn="ctr"/>
            <a:r>
              <a:rPr lang="fr-FR" sz="1200" dirty="0"/>
              <a:t>-&gt; </a:t>
            </a:r>
            <a:r>
              <a:rPr lang="fr-FR" sz="1200" b="1" i="1" dirty="0"/>
              <a:t>Niger, Burkina Faso et B</a:t>
            </a:r>
            <a:r>
              <a:rPr lang="fr-FR" sz="1200" b="1" dirty="0"/>
              <a:t>é</a:t>
            </a:r>
            <a:r>
              <a:rPr lang="fr-FR" sz="1200" b="1" i="1" dirty="0"/>
              <a:t>nin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AC0F41-EBFA-8847-8FF4-BEE355F46B40}"/>
              </a:ext>
            </a:extLst>
          </p:cNvPr>
          <p:cNvSpPr txBox="1"/>
          <p:nvPr/>
        </p:nvSpPr>
        <p:spPr>
          <a:xfrm>
            <a:off x="5334000" y="1551024"/>
            <a:ext cx="3496477" cy="1938992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i="1" dirty="0"/>
              <a:t>Niveau des aire protégées</a:t>
            </a:r>
            <a:endParaRPr lang="fr-FR" sz="800" b="1" i="1" dirty="0"/>
          </a:p>
          <a:p>
            <a:pPr algn="ctr"/>
            <a:r>
              <a:rPr lang="fr-FR" sz="1400" dirty="0"/>
              <a:t>TIER-3</a:t>
            </a:r>
          </a:p>
          <a:p>
            <a:pPr algn="ctr"/>
            <a:endParaRPr lang="fr-FR" sz="1600" dirty="0"/>
          </a:p>
          <a:p>
            <a:r>
              <a:rPr lang="fr-FR" sz="1200" u="sng" dirty="0"/>
              <a:t>Entrée</a:t>
            </a:r>
            <a:r>
              <a:rPr lang="fr-FR" sz="1200" dirty="0"/>
              <a:t>:   données locales</a:t>
            </a:r>
          </a:p>
          <a:p>
            <a:endParaRPr lang="fr-FR" sz="1200" dirty="0"/>
          </a:p>
          <a:p>
            <a:endParaRPr lang="fr-FR" sz="1200" dirty="0"/>
          </a:p>
          <a:p>
            <a:r>
              <a:rPr lang="fr-FR" sz="1200" u="sng" dirty="0"/>
              <a:t>Sortie</a:t>
            </a:r>
            <a:r>
              <a:rPr lang="fr-FR" sz="1200" dirty="0"/>
              <a:t>:    couverture locale</a:t>
            </a:r>
          </a:p>
          <a:p>
            <a:endParaRPr lang="fr-FR" sz="1200" dirty="0"/>
          </a:p>
          <a:p>
            <a:r>
              <a:rPr lang="fr-FR" sz="1200" dirty="0"/>
              <a:t>       -&gt; </a:t>
            </a:r>
            <a:r>
              <a:rPr lang="fr-FR" sz="1200" b="1" dirty="0"/>
              <a:t>Les aires protégées du </a:t>
            </a:r>
            <a:r>
              <a:rPr lang="fr-FR" sz="1200" b="1" i="1" dirty="0"/>
              <a:t>Complexe WAP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DDB4A7-28E8-364A-ABE1-BF6CEDA25271}"/>
              </a:ext>
            </a:extLst>
          </p:cNvPr>
          <p:cNvSpPr txBox="1"/>
          <p:nvPr/>
        </p:nvSpPr>
        <p:spPr>
          <a:xfrm>
            <a:off x="3044723" y="4549103"/>
            <a:ext cx="3054554" cy="1569660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i="1" dirty="0"/>
              <a:t>Niveau national/régional</a:t>
            </a:r>
            <a:endParaRPr lang="fr-FR" sz="800" b="1" i="1" dirty="0"/>
          </a:p>
          <a:p>
            <a:pPr algn="ctr"/>
            <a:r>
              <a:rPr lang="fr-FR" sz="1400" dirty="0"/>
              <a:t>TIER-2</a:t>
            </a:r>
          </a:p>
          <a:p>
            <a:pPr algn="ctr"/>
            <a:endParaRPr lang="fr-FR" sz="1600" dirty="0"/>
          </a:p>
          <a:p>
            <a:r>
              <a:rPr lang="fr-FR" sz="1200" u="sng" dirty="0"/>
              <a:t>Entrée</a:t>
            </a:r>
            <a:r>
              <a:rPr lang="fr-FR" sz="1200" dirty="0"/>
              <a:t>:  données nationales/régionales</a:t>
            </a:r>
          </a:p>
          <a:p>
            <a:endParaRPr lang="fr-FR" sz="1200" dirty="0"/>
          </a:p>
          <a:p>
            <a:r>
              <a:rPr lang="fr-FR" sz="1200" u="sng" dirty="0"/>
              <a:t>Sortie</a:t>
            </a:r>
            <a:r>
              <a:rPr lang="fr-FR" sz="1200" dirty="0"/>
              <a:t>:   couverture national/régionale</a:t>
            </a:r>
          </a:p>
          <a:p>
            <a:endParaRPr lang="fr-FR" sz="1200" dirty="0"/>
          </a:p>
        </p:txBody>
      </p:sp>
      <p:sp>
        <p:nvSpPr>
          <p:cNvPr id="12" name="Striped Right Arrow 11">
            <a:extLst>
              <a:ext uri="{FF2B5EF4-FFF2-40B4-BE49-F238E27FC236}">
                <a16:creationId xmlns:a16="http://schemas.microsoft.com/office/drawing/2014/main" id="{3AD70577-927C-704F-853F-FF910DD4034F}"/>
              </a:ext>
            </a:extLst>
          </p:cNvPr>
          <p:cNvSpPr/>
          <p:nvPr/>
        </p:nvSpPr>
        <p:spPr>
          <a:xfrm rot="3137251">
            <a:off x="2985233" y="3858038"/>
            <a:ext cx="430334" cy="358721"/>
          </a:xfrm>
          <a:prstGeom prst="stripedRightArrow">
            <a:avLst/>
          </a:prstGeom>
          <a:solidFill>
            <a:srgbClr val="0098C3">
              <a:alpha val="46000"/>
            </a:srgbClr>
          </a:solidFill>
          <a:ln>
            <a:solidFill>
              <a:srgbClr val="0098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Striped Right Arrow 12">
            <a:extLst>
              <a:ext uri="{FF2B5EF4-FFF2-40B4-BE49-F238E27FC236}">
                <a16:creationId xmlns:a16="http://schemas.microsoft.com/office/drawing/2014/main" id="{2AE99ACC-2DAE-C547-AE87-A1CD76790836}"/>
              </a:ext>
            </a:extLst>
          </p:cNvPr>
          <p:cNvSpPr/>
          <p:nvPr/>
        </p:nvSpPr>
        <p:spPr>
          <a:xfrm rot="18740663">
            <a:off x="5932877" y="3870018"/>
            <a:ext cx="385762" cy="334758"/>
          </a:xfrm>
          <a:prstGeom prst="stripedRightArrow">
            <a:avLst/>
          </a:prstGeom>
          <a:solidFill>
            <a:srgbClr val="0098C3">
              <a:alpha val="46000"/>
            </a:srgbClr>
          </a:solidFill>
          <a:ln>
            <a:solidFill>
              <a:srgbClr val="0098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7D07DAA-7F41-A34B-B79F-DE34FD2D88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50827" y="3787979"/>
            <a:ext cx="1885950" cy="267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349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D97E883-F063-6C44-94C6-8F1E8BADDB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155" y="3373211"/>
            <a:ext cx="4394033" cy="318082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296AEAF-1834-954C-9A17-9B5143D27F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33" y="3373211"/>
            <a:ext cx="4175134" cy="3180828"/>
          </a:xfrm>
          <a:prstGeom prst="rect">
            <a:avLst/>
          </a:prstGeom>
        </p:spPr>
      </p:pic>
      <p:sp>
        <p:nvSpPr>
          <p:cNvPr id="27" name="Left-Right Arrow 26">
            <a:extLst>
              <a:ext uri="{FF2B5EF4-FFF2-40B4-BE49-F238E27FC236}">
                <a16:creationId xmlns:a16="http://schemas.microsoft.com/office/drawing/2014/main" id="{6802E54E-544F-104E-B2A9-F5F11CA6FFC2}"/>
              </a:ext>
            </a:extLst>
          </p:cNvPr>
          <p:cNvSpPr/>
          <p:nvPr/>
        </p:nvSpPr>
        <p:spPr>
          <a:xfrm>
            <a:off x="4152771" y="4466634"/>
            <a:ext cx="697969" cy="38496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Tier-1 - Le niveau contextuel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2F9803-9989-4349-9181-AF7041EE8704}"/>
              </a:ext>
            </a:extLst>
          </p:cNvPr>
          <p:cNvSpPr txBox="1"/>
          <p:nvPr/>
        </p:nvSpPr>
        <p:spPr>
          <a:xfrm>
            <a:off x="4419601" y="1528164"/>
            <a:ext cx="4495800" cy="1292662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Ø"/>
            </a:pPr>
            <a:r>
              <a:rPr lang="fr-FR" sz="1400" dirty="0"/>
              <a:t>Le gradient nord-sud des précipitations/couverture des terres explique une grande partie des variations spatiales des valeurs écosystémiques. </a:t>
            </a:r>
          </a:p>
          <a:p>
            <a:endParaRPr lang="fr-FR" sz="800" dirty="0"/>
          </a:p>
          <a:p>
            <a:pPr marL="171450" indent="-171450">
              <a:buFont typeface="Wingdings" pitchFamily="2" charset="2"/>
              <a:buChar char="Ø"/>
            </a:pPr>
            <a:r>
              <a:rPr lang="fr-FR" sz="1400" dirty="0"/>
              <a:t>La comptabilisation met en évidence la valeur écosystémique du Complexe WAP.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6BEAE90-E9C0-8D43-9186-E32F8317FC6C}"/>
              </a:ext>
            </a:extLst>
          </p:cNvPr>
          <p:cNvGrpSpPr/>
          <p:nvPr/>
        </p:nvGrpSpPr>
        <p:grpSpPr>
          <a:xfrm>
            <a:off x="6733378" y="4033611"/>
            <a:ext cx="1526261" cy="1913751"/>
            <a:chOff x="5680772" y="2920142"/>
            <a:chExt cx="1138494" cy="2408320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0DB3F288-8D1D-7B46-AB48-0F147725381C}"/>
                </a:ext>
              </a:extLst>
            </p:cNvPr>
            <p:cNvSpPr txBox="1"/>
            <p:nvPr/>
          </p:nvSpPr>
          <p:spPr>
            <a:xfrm>
              <a:off x="5711768" y="3951199"/>
              <a:ext cx="1055476" cy="329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i="1" dirty="0"/>
                <a:t>semi-aride chaud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EF21D51-8BA7-7B48-BB76-8C1F5C773D1D}"/>
                </a:ext>
              </a:extLst>
            </p:cNvPr>
            <p:cNvSpPr txBox="1"/>
            <p:nvPr/>
          </p:nvSpPr>
          <p:spPr>
            <a:xfrm>
              <a:off x="5680772" y="2920142"/>
              <a:ext cx="1138494" cy="329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i="1" dirty="0"/>
                <a:t>désertique chaud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6FB6806-EDF6-1647-B6D9-94043B68CE75}"/>
                </a:ext>
              </a:extLst>
            </p:cNvPr>
            <p:cNvSpPr txBox="1"/>
            <p:nvPr/>
          </p:nvSpPr>
          <p:spPr>
            <a:xfrm>
              <a:off x="5789897" y="4999244"/>
              <a:ext cx="977347" cy="329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i="1" dirty="0"/>
                <a:t>savane tropicale</a:t>
              </a:r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70306963-A669-9A46-AEAC-CED7CED03819}"/>
              </a:ext>
            </a:extLst>
          </p:cNvPr>
          <p:cNvSpPr txBox="1"/>
          <p:nvPr/>
        </p:nvSpPr>
        <p:spPr>
          <a:xfrm>
            <a:off x="2418543" y="5638069"/>
            <a:ext cx="1828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/>
              <a:t>Capacité écosystémique totale</a:t>
            </a:r>
            <a:endParaRPr lang="fr-FR" sz="1100" i="1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A89C04A-FB1C-E14E-97C0-5333F5B91975}"/>
              </a:ext>
            </a:extLst>
          </p:cNvPr>
          <p:cNvSpPr txBox="1"/>
          <p:nvPr/>
        </p:nvSpPr>
        <p:spPr>
          <a:xfrm>
            <a:off x="228600" y="1531862"/>
            <a:ext cx="4038601" cy="1046440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TIER-1</a:t>
            </a:r>
          </a:p>
          <a:p>
            <a:pPr algn="ctr"/>
            <a:endParaRPr lang="fr-FR" sz="200" dirty="0"/>
          </a:p>
          <a:p>
            <a:pPr algn="ctr"/>
            <a:r>
              <a:rPr lang="fr-FR" sz="1200" u="sng" dirty="0"/>
              <a:t>Entrée</a:t>
            </a:r>
            <a:r>
              <a:rPr lang="fr-FR" sz="1200" dirty="0"/>
              <a:t>: Données globales (libres)</a:t>
            </a:r>
          </a:p>
          <a:p>
            <a:pPr algn="ctr"/>
            <a:endParaRPr lang="fr-FR" sz="200" dirty="0"/>
          </a:p>
          <a:p>
            <a:pPr algn="ctr"/>
            <a:r>
              <a:rPr lang="fr-FR" sz="1200" i="1" dirty="0"/>
              <a:t>(2000, 2005, 2010, 2015, 2016, 2017, 2018, 2019, 2020)</a:t>
            </a:r>
          </a:p>
          <a:p>
            <a:pPr algn="ctr"/>
            <a:endParaRPr lang="fr-FR" sz="800" i="1" dirty="0"/>
          </a:p>
          <a:p>
            <a:pPr algn="ctr"/>
            <a:r>
              <a:rPr lang="fr-FR" sz="1200" i="1" dirty="0"/>
              <a:t>-&gt; </a:t>
            </a:r>
            <a:r>
              <a:rPr lang="fr-FR" sz="1200" b="1" i="1" dirty="0"/>
              <a:t>Niger, Burkina Faso et Bénin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F6E16E3-3A99-CB45-9AB7-69C2BFBE2A71}"/>
              </a:ext>
            </a:extLst>
          </p:cNvPr>
          <p:cNvCxnSpPr/>
          <p:nvPr/>
        </p:nvCxnSpPr>
        <p:spPr>
          <a:xfrm>
            <a:off x="8763000" y="3950017"/>
            <a:ext cx="0" cy="1903495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10B3358E-FAFA-1D41-8E6B-D49F0D8F55E2}"/>
              </a:ext>
            </a:extLst>
          </p:cNvPr>
          <p:cNvSpPr txBox="1"/>
          <p:nvPr/>
        </p:nvSpPr>
        <p:spPr>
          <a:xfrm>
            <a:off x="4756168" y="5859746"/>
            <a:ext cx="154769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/>
              <a:t>Couverture des terres</a:t>
            </a:r>
            <a:endParaRPr lang="fr-FR" sz="1100" i="1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F312E71-A795-7846-A31C-1AF7F898AFF5}"/>
              </a:ext>
            </a:extLst>
          </p:cNvPr>
          <p:cNvSpPr txBox="1"/>
          <p:nvPr/>
        </p:nvSpPr>
        <p:spPr>
          <a:xfrm rot="16200000">
            <a:off x="7792683" y="4528311"/>
            <a:ext cx="17304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i="1" dirty="0"/>
              <a:t>Précipitation</a:t>
            </a:r>
          </a:p>
        </p:txBody>
      </p:sp>
    </p:spTree>
    <p:extLst>
      <p:ext uri="{BB962C8B-B14F-4D97-AF65-F5344CB8AC3E}">
        <p14:creationId xmlns:p14="http://schemas.microsoft.com/office/powerpoint/2010/main" val="3095652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8FA1DE6D-6368-4842-A2B2-A7ACD4350630}"/>
              </a:ext>
            </a:extLst>
          </p:cNvPr>
          <p:cNvGrpSpPr/>
          <p:nvPr/>
        </p:nvGrpSpPr>
        <p:grpSpPr>
          <a:xfrm>
            <a:off x="336604" y="2901190"/>
            <a:ext cx="9408601" cy="3912804"/>
            <a:chOff x="336604" y="2839697"/>
            <a:chExt cx="5324839" cy="2133412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E10A7335-590E-204E-8A30-A3EFE5D62C7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2785" y="2898758"/>
              <a:ext cx="1776385" cy="2074351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E10F675B-48FD-E743-A016-EBBC886CB9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6604" y="2839697"/>
              <a:ext cx="2811524" cy="2003346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55889E06-EBE8-B440-B074-1FF462FE70B0}"/>
                </a:ext>
              </a:extLst>
            </p:cNvPr>
            <p:cNvSpPr txBox="1"/>
            <p:nvPr/>
          </p:nvSpPr>
          <p:spPr>
            <a:xfrm>
              <a:off x="2581679" y="4388397"/>
              <a:ext cx="846349" cy="1426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b="1" i="1" dirty="0"/>
                <a:t>Tendance</a:t>
              </a:r>
              <a:endParaRPr lang="fr-FR" sz="1100" i="1" dirty="0"/>
            </a:p>
          </p:txBody>
        </p:sp>
        <p:sp>
          <p:nvSpPr>
            <p:cNvPr id="41" name="Left-Right Arrow 40">
              <a:extLst>
                <a:ext uri="{FF2B5EF4-FFF2-40B4-BE49-F238E27FC236}">
                  <a16:creationId xmlns:a16="http://schemas.microsoft.com/office/drawing/2014/main" id="{7149624A-C43D-A84C-B193-8A104E1890B7}"/>
                </a:ext>
              </a:extLst>
            </p:cNvPr>
            <p:cNvSpPr/>
            <p:nvPr/>
          </p:nvSpPr>
          <p:spPr>
            <a:xfrm>
              <a:off x="2985397" y="3859067"/>
              <a:ext cx="402542" cy="207545"/>
            </a:xfrm>
            <a:prstGeom prst="left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A3911CE-582C-C54D-B867-3481A243773F}"/>
                </a:ext>
              </a:extLst>
            </p:cNvPr>
            <p:cNvSpPr txBox="1"/>
            <p:nvPr/>
          </p:nvSpPr>
          <p:spPr>
            <a:xfrm>
              <a:off x="4722179" y="4442294"/>
              <a:ext cx="939264" cy="177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700" i="1" dirty="0"/>
                <a:t>1990-2020</a:t>
              </a:r>
            </a:p>
          </p:txBody>
        </p:sp>
      </p:grpSp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Les tendances sur la période 2000-2020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2F9803-9989-4349-9181-AF7041EE8704}"/>
              </a:ext>
            </a:extLst>
          </p:cNvPr>
          <p:cNvSpPr txBox="1"/>
          <p:nvPr/>
        </p:nvSpPr>
        <p:spPr>
          <a:xfrm>
            <a:off x="4419601" y="1528164"/>
            <a:ext cx="4495800" cy="1292662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Ø"/>
            </a:pPr>
            <a:r>
              <a:rPr lang="fr-FR" sz="1400" dirty="0"/>
              <a:t>Le changement climatique (tendance et variabilité) semble expliquer en partie les tendances en valeurs écosystémiques.</a:t>
            </a:r>
          </a:p>
          <a:p>
            <a:pPr marL="171450" indent="-171450">
              <a:buFont typeface="Wingdings" pitchFamily="2" charset="2"/>
              <a:buChar char="Ø"/>
            </a:pPr>
            <a:endParaRPr lang="fr-FR" sz="800" dirty="0"/>
          </a:p>
          <a:p>
            <a:pPr marL="171450" indent="-171450">
              <a:buFont typeface="Wingdings" pitchFamily="2" charset="2"/>
              <a:buChar char="Ø"/>
            </a:pPr>
            <a:r>
              <a:rPr lang="fr-FR" sz="1400" dirty="0"/>
              <a:t>Autres pressions externes: croissance démographique et expansion urbaine, …</a:t>
            </a:r>
            <a:endParaRPr lang="fr-FR" sz="8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72ECD46-60A4-554A-B456-694A744E3AFD}"/>
              </a:ext>
            </a:extLst>
          </p:cNvPr>
          <p:cNvSpPr txBox="1"/>
          <p:nvPr/>
        </p:nvSpPr>
        <p:spPr>
          <a:xfrm>
            <a:off x="6162874" y="6239003"/>
            <a:ext cx="939264" cy="177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00" i="1" dirty="0"/>
              <a:t>1990-2020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A89C04A-FB1C-E14E-97C0-5333F5B91975}"/>
              </a:ext>
            </a:extLst>
          </p:cNvPr>
          <p:cNvSpPr txBox="1"/>
          <p:nvPr/>
        </p:nvSpPr>
        <p:spPr>
          <a:xfrm>
            <a:off x="228600" y="1531862"/>
            <a:ext cx="4038601" cy="1061829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400" dirty="0"/>
              <a:t>TIER-1</a:t>
            </a:r>
          </a:p>
          <a:p>
            <a:pPr algn="ctr"/>
            <a:endParaRPr lang="fr-FR" sz="200" dirty="0"/>
          </a:p>
          <a:p>
            <a:pPr algn="ctr"/>
            <a:r>
              <a:rPr lang="fr-FR" sz="1200" u="sng" dirty="0"/>
              <a:t>Entrée</a:t>
            </a:r>
            <a:r>
              <a:rPr lang="fr-FR" sz="1200" dirty="0"/>
              <a:t>: Données globales (libres)</a:t>
            </a:r>
          </a:p>
          <a:p>
            <a:pPr algn="ctr"/>
            <a:endParaRPr lang="fr-FR" sz="200" dirty="0"/>
          </a:p>
          <a:p>
            <a:pPr algn="ctr"/>
            <a:r>
              <a:rPr lang="fr-FR" sz="1200" i="1" dirty="0"/>
              <a:t>(2000, 2005, 2010, 2015, 2016, 2017, 2018, 2019, 2020)</a:t>
            </a:r>
          </a:p>
          <a:p>
            <a:pPr algn="ctr"/>
            <a:endParaRPr lang="fr-FR" sz="800" i="1" dirty="0"/>
          </a:p>
          <a:p>
            <a:pPr algn="ctr"/>
            <a:r>
              <a:rPr lang="fr-FR" sz="1200" i="1" dirty="0"/>
              <a:t>-&gt; </a:t>
            </a:r>
            <a:r>
              <a:rPr lang="fr-FR" sz="1200" b="1" i="1" dirty="0"/>
              <a:t>Niger, Burkina Faso et Bénin</a:t>
            </a:r>
          </a:p>
        </p:txBody>
      </p:sp>
    </p:spTree>
    <p:extLst>
      <p:ext uri="{BB962C8B-B14F-4D97-AF65-F5344CB8AC3E}">
        <p14:creationId xmlns:p14="http://schemas.microsoft.com/office/powerpoint/2010/main" val="39558637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Zoom-in sur le Complexe WAP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3B0516-F024-A94C-B22F-571025A9822B}"/>
              </a:ext>
            </a:extLst>
          </p:cNvPr>
          <p:cNvSpPr txBox="1"/>
          <p:nvPr/>
        </p:nvSpPr>
        <p:spPr>
          <a:xfrm>
            <a:off x="380998" y="1534750"/>
            <a:ext cx="3505201" cy="1938992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i="1" dirty="0"/>
              <a:t>Niveau contextuel</a:t>
            </a:r>
            <a:endParaRPr lang="fr-FR" sz="800" b="1" i="1" dirty="0"/>
          </a:p>
          <a:p>
            <a:pPr algn="ctr"/>
            <a:r>
              <a:rPr lang="fr-FR" sz="1400" dirty="0"/>
              <a:t>TIER-1</a:t>
            </a:r>
          </a:p>
          <a:p>
            <a:pPr algn="ctr"/>
            <a:endParaRPr lang="fr-FR" sz="1600" dirty="0"/>
          </a:p>
          <a:p>
            <a:r>
              <a:rPr lang="fr-FR" sz="1200" u="sng" dirty="0"/>
              <a:t>Entrée</a:t>
            </a:r>
            <a:r>
              <a:rPr lang="fr-FR" sz="1200" dirty="0"/>
              <a:t>:  données libres (globales) </a:t>
            </a:r>
          </a:p>
          <a:p>
            <a:r>
              <a:rPr lang="fr-FR" sz="1200" dirty="0"/>
              <a:t>              </a:t>
            </a:r>
          </a:p>
          <a:p>
            <a:r>
              <a:rPr lang="fr-FR" sz="1200" dirty="0"/>
              <a:t>             </a:t>
            </a:r>
          </a:p>
          <a:p>
            <a:r>
              <a:rPr lang="fr-FR" sz="1200" u="sng" dirty="0"/>
              <a:t>Sortie</a:t>
            </a:r>
            <a:r>
              <a:rPr lang="fr-FR" sz="1200" dirty="0"/>
              <a:t>:    couverture de toute la région</a:t>
            </a:r>
          </a:p>
          <a:p>
            <a:endParaRPr lang="fr-FR" sz="1200" dirty="0"/>
          </a:p>
          <a:p>
            <a:pPr algn="ctr"/>
            <a:r>
              <a:rPr lang="fr-FR" sz="1200" dirty="0"/>
              <a:t>-&gt; </a:t>
            </a:r>
            <a:r>
              <a:rPr lang="fr-FR" sz="1200" b="1" i="1" dirty="0"/>
              <a:t>Niger, Burkina Faso et B</a:t>
            </a:r>
            <a:r>
              <a:rPr lang="fr-FR" sz="1200" b="1" dirty="0"/>
              <a:t>é</a:t>
            </a:r>
            <a:r>
              <a:rPr lang="fr-FR" sz="1200" b="1" i="1" dirty="0"/>
              <a:t>nin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AC0F41-EBFA-8847-8FF4-BEE355F46B40}"/>
              </a:ext>
            </a:extLst>
          </p:cNvPr>
          <p:cNvSpPr txBox="1"/>
          <p:nvPr/>
        </p:nvSpPr>
        <p:spPr>
          <a:xfrm>
            <a:off x="5334000" y="1551024"/>
            <a:ext cx="3496477" cy="1938992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i="1" dirty="0"/>
              <a:t>Niveau des aire protégées</a:t>
            </a:r>
            <a:endParaRPr lang="fr-FR" sz="800" b="1" i="1" dirty="0"/>
          </a:p>
          <a:p>
            <a:pPr algn="ctr"/>
            <a:r>
              <a:rPr lang="fr-FR" sz="1400" dirty="0"/>
              <a:t>TIER-3</a:t>
            </a:r>
          </a:p>
          <a:p>
            <a:pPr algn="ctr"/>
            <a:endParaRPr lang="fr-FR" sz="1600" dirty="0"/>
          </a:p>
          <a:p>
            <a:r>
              <a:rPr lang="fr-FR" sz="1200" u="sng" dirty="0"/>
              <a:t>Entrée</a:t>
            </a:r>
            <a:r>
              <a:rPr lang="fr-FR" sz="1200" dirty="0"/>
              <a:t>:   données locales</a:t>
            </a:r>
          </a:p>
          <a:p>
            <a:endParaRPr lang="fr-FR" sz="1200" dirty="0"/>
          </a:p>
          <a:p>
            <a:endParaRPr lang="fr-FR" sz="1200" dirty="0"/>
          </a:p>
          <a:p>
            <a:r>
              <a:rPr lang="fr-FR" sz="1200" u="sng" dirty="0"/>
              <a:t>Sortie</a:t>
            </a:r>
            <a:r>
              <a:rPr lang="fr-FR" sz="1200" dirty="0"/>
              <a:t>:    couverture locale</a:t>
            </a:r>
          </a:p>
          <a:p>
            <a:endParaRPr lang="fr-FR" sz="1200" dirty="0"/>
          </a:p>
          <a:p>
            <a:r>
              <a:rPr lang="fr-FR" sz="1200" dirty="0"/>
              <a:t>       -&gt; </a:t>
            </a:r>
            <a:r>
              <a:rPr lang="fr-FR" sz="1200" b="1" dirty="0"/>
              <a:t>Les aires protégées du </a:t>
            </a:r>
            <a:r>
              <a:rPr lang="fr-FR" sz="1200" b="1" i="1" dirty="0"/>
              <a:t>Complexe WAP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6DDB4A7-28E8-364A-ABE1-BF6CEDA25271}"/>
              </a:ext>
            </a:extLst>
          </p:cNvPr>
          <p:cNvSpPr txBox="1"/>
          <p:nvPr/>
        </p:nvSpPr>
        <p:spPr>
          <a:xfrm>
            <a:off x="3044723" y="4549103"/>
            <a:ext cx="3054554" cy="1569660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fr-FR" b="1" i="1" dirty="0"/>
              <a:t>Niveau national/régional</a:t>
            </a:r>
            <a:endParaRPr lang="fr-FR" sz="800" b="1" i="1" dirty="0"/>
          </a:p>
          <a:p>
            <a:pPr algn="ctr"/>
            <a:r>
              <a:rPr lang="fr-FR" sz="1400" dirty="0"/>
              <a:t>TIER-2</a:t>
            </a:r>
          </a:p>
          <a:p>
            <a:pPr algn="ctr"/>
            <a:endParaRPr lang="fr-FR" sz="1600" dirty="0"/>
          </a:p>
          <a:p>
            <a:r>
              <a:rPr lang="fr-FR" sz="1200" u="sng" dirty="0"/>
              <a:t>Entrée</a:t>
            </a:r>
            <a:r>
              <a:rPr lang="fr-FR" sz="1200" dirty="0"/>
              <a:t>:  données nationales/régionales</a:t>
            </a:r>
          </a:p>
          <a:p>
            <a:endParaRPr lang="fr-FR" sz="1200" dirty="0"/>
          </a:p>
          <a:p>
            <a:r>
              <a:rPr lang="fr-FR" sz="1200" u="sng" dirty="0"/>
              <a:t>Sortie</a:t>
            </a:r>
            <a:r>
              <a:rPr lang="fr-FR" sz="1200" dirty="0"/>
              <a:t>:   couverture national/régionale</a:t>
            </a:r>
          </a:p>
          <a:p>
            <a:endParaRPr lang="fr-FR" sz="1200" dirty="0"/>
          </a:p>
        </p:txBody>
      </p:sp>
      <p:sp>
        <p:nvSpPr>
          <p:cNvPr id="12" name="Striped Right Arrow 11">
            <a:extLst>
              <a:ext uri="{FF2B5EF4-FFF2-40B4-BE49-F238E27FC236}">
                <a16:creationId xmlns:a16="http://schemas.microsoft.com/office/drawing/2014/main" id="{3AD70577-927C-704F-853F-FF910DD4034F}"/>
              </a:ext>
            </a:extLst>
          </p:cNvPr>
          <p:cNvSpPr/>
          <p:nvPr/>
        </p:nvSpPr>
        <p:spPr>
          <a:xfrm rot="3137251">
            <a:off x="2985233" y="3858038"/>
            <a:ext cx="430334" cy="358721"/>
          </a:xfrm>
          <a:prstGeom prst="stripedRightArrow">
            <a:avLst/>
          </a:prstGeom>
          <a:solidFill>
            <a:srgbClr val="0098C3">
              <a:alpha val="2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3" name="Striped Right Arrow 12">
            <a:extLst>
              <a:ext uri="{FF2B5EF4-FFF2-40B4-BE49-F238E27FC236}">
                <a16:creationId xmlns:a16="http://schemas.microsoft.com/office/drawing/2014/main" id="{2AE99ACC-2DAE-C547-AE87-A1CD76790836}"/>
              </a:ext>
            </a:extLst>
          </p:cNvPr>
          <p:cNvSpPr/>
          <p:nvPr/>
        </p:nvSpPr>
        <p:spPr>
          <a:xfrm rot="18740663">
            <a:off x="5932877" y="3870018"/>
            <a:ext cx="385762" cy="334758"/>
          </a:xfrm>
          <a:prstGeom prst="stripedRightArrow">
            <a:avLst/>
          </a:prstGeom>
          <a:solidFill>
            <a:srgbClr val="0098C3">
              <a:alpha val="2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Notched Right Arrow 23">
            <a:extLst>
              <a:ext uri="{FF2B5EF4-FFF2-40B4-BE49-F238E27FC236}">
                <a16:creationId xmlns:a16="http://schemas.microsoft.com/office/drawing/2014/main" id="{3BAC115F-0473-EE41-A98D-39E84B14F3FA}"/>
              </a:ext>
            </a:extLst>
          </p:cNvPr>
          <p:cNvSpPr/>
          <p:nvPr/>
        </p:nvSpPr>
        <p:spPr>
          <a:xfrm>
            <a:off x="4343580" y="2289037"/>
            <a:ext cx="609939" cy="217850"/>
          </a:xfrm>
          <a:prstGeom prst="notchedRightArrow">
            <a:avLst/>
          </a:prstGeom>
          <a:gradFill flip="none" rotWithShape="1">
            <a:gsLst>
              <a:gs pos="0">
                <a:srgbClr val="FF000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7CB851F-F19C-CD4B-A797-CC425617134C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8" t="24345" r="3437"/>
          <a:stretch/>
        </p:blipFill>
        <p:spPr>
          <a:xfrm>
            <a:off x="6415088" y="4317330"/>
            <a:ext cx="2590800" cy="2069732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DCE8AB5-BEEE-A04C-9309-B6F34F166D16}"/>
              </a:ext>
            </a:extLst>
          </p:cNvPr>
          <p:cNvCxnSpPr>
            <a:cxnSpLocks/>
          </p:cNvCxnSpPr>
          <p:nvPr/>
        </p:nvCxnSpPr>
        <p:spPr>
          <a:xfrm flipV="1">
            <a:off x="6719302" y="1905000"/>
            <a:ext cx="595898" cy="10762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7CB0D0E-257A-DA4D-AA1E-914F006244B6}"/>
              </a:ext>
            </a:extLst>
          </p:cNvPr>
          <p:cNvCxnSpPr>
            <a:cxnSpLocks/>
          </p:cNvCxnSpPr>
          <p:nvPr/>
        </p:nvCxnSpPr>
        <p:spPr>
          <a:xfrm flipV="1">
            <a:off x="6486340" y="2380729"/>
            <a:ext cx="595898" cy="10762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FC3ED00A-5349-C246-8B9F-4D43A64E831D}"/>
              </a:ext>
            </a:extLst>
          </p:cNvPr>
          <p:cNvSpPr txBox="1"/>
          <p:nvPr/>
        </p:nvSpPr>
        <p:spPr>
          <a:xfrm>
            <a:off x="7315200" y="1823455"/>
            <a:ext cx="13763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>
                <a:solidFill>
                  <a:srgbClr val="FF0000"/>
                </a:solidFill>
              </a:rPr>
              <a:t>Tier-1 </a:t>
            </a:r>
            <a:r>
              <a:rPr lang="en-GB" sz="1400" i="1" dirty="0" err="1">
                <a:solidFill>
                  <a:srgbClr val="FF0000"/>
                </a:solidFill>
              </a:rPr>
              <a:t>bis</a:t>
            </a:r>
            <a:endParaRPr lang="en-GB" sz="1400" i="1" dirty="0">
              <a:solidFill>
                <a:srgbClr val="FF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3B1CD33-48AF-334A-AE3B-F4466F12319D}"/>
              </a:ext>
            </a:extLst>
          </p:cNvPr>
          <p:cNvSpPr txBox="1"/>
          <p:nvPr/>
        </p:nvSpPr>
        <p:spPr>
          <a:xfrm>
            <a:off x="7116319" y="2265976"/>
            <a:ext cx="13763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i="1" dirty="0" err="1">
                <a:solidFill>
                  <a:srgbClr val="FF0000"/>
                </a:solidFill>
              </a:rPr>
              <a:t>globales</a:t>
            </a:r>
            <a:endParaRPr lang="en-GB" sz="1400" i="1" dirty="0">
              <a:solidFill>
                <a:srgbClr val="FF0000"/>
              </a:solidFill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F0BDEF6-0056-B44C-918C-6F763F8D43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2079" y="4037397"/>
            <a:ext cx="2539822" cy="232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428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Zoom-in sur le Complexe WAP -&gt; zones à risque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2A7E2B2E-5BDA-A448-B3A5-4C69F8A94B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400" y="1492428"/>
            <a:ext cx="4197314" cy="296105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914EB34-C54C-284C-B742-C675387B72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492428"/>
            <a:ext cx="4201886" cy="2964275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A81BAB52-30AF-A24D-AF95-8960E966CA69}"/>
              </a:ext>
            </a:extLst>
          </p:cNvPr>
          <p:cNvSpPr txBox="1"/>
          <p:nvPr/>
        </p:nvSpPr>
        <p:spPr>
          <a:xfrm>
            <a:off x="948000" y="1647236"/>
            <a:ext cx="18288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/>
              <a:t>Capacité écosystémique totale</a:t>
            </a:r>
            <a:endParaRPr lang="fr-FR" sz="1100" i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35F607F-BB17-054C-81AE-A0C3F11DAAC0}"/>
              </a:ext>
            </a:extLst>
          </p:cNvPr>
          <p:cNvSpPr txBox="1"/>
          <p:nvPr/>
        </p:nvSpPr>
        <p:spPr>
          <a:xfrm>
            <a:off x="5748600" y="1661750"/>
            <a:ext cx="149543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i="1" dirty="0"/>
              <a:t>Tendance</a:t>
            </a:r>
            <a:endParaRPr lang="fr-FR" sz="1100" i="1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869E2D6-ED0F-A346-A9F8-2466E7C127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371" y="4608286"/>
            <a:ext cx="8405515" cy="2320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99CD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285750" indent="-285750" algn="just">
              <a:buFont typeface="Wingdings" pitchFamily="2" charset="2"/>
              <a:buChar char="Ø"/>
              <a:defRPr/>
            </a:pP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Identification de zones à risque (et causes) </a:t>
            </a:r>
          </a:p>
          <a:p>
            <a:pPr algn="just">
              <a:buNone/>
              <a:defRPr/>
            </a:pPr>
            <a:endParaRPr lang="fr-FR" sz="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algn="just">
              <a:buFont typeface="Wingdings" pitchFamily="2" charset="2"/>
              <a:buChar char="Ø"/>
              <a:defRPr/>
            </a:pP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Correspondent-elles à la réalité observée sur le terrain?</a:t>
            </a:r>
          </a:p>
          <a:p>
            <a:pPr marL="285750" indent="-285750" algn="just">
              <a:buFont typeface="Wingdings" pitchFamily="2" charset="2"/>
              <a:buChar char="Ø"/>
              <a:defRPr/>
            </a:pPr>
            <a:endParaRPr lang="fr-FR" sz="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algn="just">
              <a:buFont typeface="Wingdings" pitchFamily="2" charset="2"/>
              <a:buChar char="Ø"/>
              <a:defRPr/>
            </a:pP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Comment peut-on améliorer la représentation des valeurs écologiques (distribution spatiale) et de leur tendance? </a:t>
            </a:r>
          </a:p>
          <a:p>
            <a:pPr algn="just">
              <a:buNone/>
              <a:defRPr/>
            </a:pPr>
            <a:endParaRPr lang="fr-FR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buNone/>
              <a:defRPr/>
            </a:pP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</a:t>
            </a:r>
            <a:r>
              <a:rPr lang="fr-FR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Expertise et données nationales/locales</a:t>
            </a:r>
            <a:r>
              <a:rPr lang="fr-FR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fr-FR" sz="1400" b="1" i="1" dirty="0">
                <a:solidFill>
                  <a:schemeClr val="accent2">
                    <a:lumMod val="75000"/>
                  </a:schemeClr>
                </a:solidFill>
              </a:rPr>
              <a:t>(travail de groupes - jour 2)</a:t>
            </a:r>
          </a:p>
          <a:p>
            <a:pPr marL="285750" indent="-285750" algn="just">
              <a:buFont typeface="Wingdings" pitchFamily="2" charset="2"/>
              <a:buChar char="Ø"/>
              <a:defRPr/>
            </a:pPr>
            <a:endParaRPr lang="fr-FR" sz="1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sx="1000" sy="1000" algn="ctr" rotWithShape="0">
                  <a:srgbClr val="000000"/>
                </a:outerShdw>
                <a:reflection endPos="0" dir="5400000" sy="-100000" algn="bl" rotWithShape="0"/>
              </a:effectLst>
            </a:endParaRPr>
          </a:p>
        </p:txBody>
      </p:sp>
      <p:sp>
        <p:nvSpPr>
          <p:cNvPr id="12" name="Striped Right Arrow 11">
            <a:extLst>
              <a:ext uri="{FF2B5EF4-FFF2-40B4-BE49-F238E27FC236}">
                <a16:creationId xmlns:a16="http://schemas.microsoft.com/office/drawing/2014/main" id="{3288445A-F5A4-0540-ADE4-FA24E7ED6A84}"/>
              </a:ext>
            </a:extLst>
          </p:cNvPr>
          <p:cNvSpPr/>
          <p:nvPr/>
        </p:nvSpPr>
        <p:spPr>
          <a:xfrm>
            <a:off x="628616" y="6172200"/>
            <a:ext cx="638767" cy="485721"/>
          </a:xfrm>
          <a:prstGeom prst="stripedRightArrow">
            <a:avLst/>
          </a:prstGeom>
          <a:solidFill>
            <a:schemeClr val="tx2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35864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Un processus collaboratif et itératif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43F5BBC-174D-E444-8C87-8FFFF00E3A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800" y="1981200"/>
            <a:ext cx="6168571" cy="4385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0174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ABOO">
      <a:dk1>
        <a:srgbClr val="000000"/>
      </a:dk1>
      <a:lt1>
        <a:srgbClr val="FFFFFF"/>
      </a:lt1>
      <a:dk2>
        <a:srgbClr val="58585A"/>
      </a:dk2>
      <a:lt2>
        <a:srgbClr val="CD202C"/>
      </a:lt2>
      <a:accent1>
        <a:srgbClr val="7F7F7F"/>
      </a:accent1>
      <a:accent2>
        <a:srgbClr val="A6A6A6"/>
      </a:accent2>
      <a:accent3>
        <a:srgbClr val="BFBFBF"/>
      </a:accent3>
      <a:accent4>
        <a:srgbClr val="D9D9D9"/>
      </a:accent4>
      <a:accent5>
        <a:srgbClr val="F2F2F2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8B720818DD44F41B2D4358F3E4E9A08" ma:contentTypeVersion="13" ma:contentTypeDescription="Een nieuw document maken." ma:contentTypeScope="" ma:versionID="3ddc2db8f1ba358fef8f7296c809b6ad">
  <xsd:schema xmlns:xsd="http://www.w3.org/2001/XMLSchema" xmlns:xs="http://www.w3.org/2001/XMLSchema" xmlns:p="http://schemas.microsoft.com/office/2006/metadata/properties" xmlns:ns3="d7c2f0ec-bc0d-4b3b-9189-c87ec9634d1d" xmlns:ns4="48d38e47-d988-4d4a-92f6-aacde8fd9e50" targetNamespace="http://schemas.microsoft.com/office/2006/metadata/properties" ma:root="true" ma:fieldsID="4b97a66550c12fc27adf8bd48af2f6a4" ns3:_="" ns4:_="">
    <xsd:import namespace="d7c2f0ec-bc0d-4b3b-9189-c87ec9634d1d"/>
    <xsd:import namespace="48d38e47-d988-4d4a-92f6-aacde8fd9e5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c2f0ec-bc0d-4b3b-9189-c87ec9634d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d38e47-d988-4d4a-92f6-aacde8fd9e50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3409F9D-529F-486A-AA75-BB02689076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7c2f0ec-bc0d-4b3b-9189-c87ec9634d1d"/>
    <ds:schemaRef ds:uri="48d38e47-d988-4d4a-92f6-aacde8fd9e5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75D8109-08EB-428D-B64F-FB8105A4DA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0CB45DC-D150-453D-84C1-92F5C2D99ECD}">
  <ds:schemaRefs>
    <ds:schemaRef ds:uri="http://purl.org/dc/elements/1.1/"/>
    <ds:schemaRef ds:uri="http://purl.org/dc/dcmitype/"/>
    <ds:schemaRef ds:uri="http://purl.org/dc/terms/"/>
    <ds:schemaRef ds:uri="48d38e47-d988-4d4a-92f6-aacde8fd9e50"/>
    <ds:schemaRef ds:uri="http://schemas.microsoft.com/office/2006/documentManagement/types"/>
    <ds:schemaRef ds:uri="http://schemas.openxmlformats.org/package/2006/metadata/core-properties"/>
    <ds:schemaRef ds:uri="d7c2f0ec-bc0d-4b3b-9189-c87ec9634d1d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21629</TotalTime>
  <Words>895</Words>
  <Application>Microsoft Office PowerPoint</Application>
  <PresentationFormat>On-screen Show (4:3)</PresentationFormat>
  <Paragraphs>194</Paragraphs>
  <Slides>20</Slides>
  <Notes>20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Century Gothic</vt:lpstr>
      <vt:lpstr>Comic Sans MS</vt:lpstr>
      <vt:lpstr>Wingdings</vt:lpstr>
      <vt:lpstr>Office Theme</vt:lpstr>
      <vt:lpstr>Session 4: Mise en pratique 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Bruno Smets</dc:creator>
  <cp:lastModifiedBy>Catherine Van den Hoof</cp:lastModifiedBy>
  <cp:revision>849</cp:revision>
  <cp:lastPrinted>2022-09-22T20:18:40Z</cp:lastPrinted>
  <dcterms:created xsi:type="dcterms:W3CDTF">2008-05-20T08:17:38Z</dcterms:created>
  <dcterms:modified xsi:type="dcterms:W3CDTF">2023-04-25T13:45:16Z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0x010100D8B720818DD44F41B2D4358F3E4E9A08</vt:lpwstr>
  </property>
</Properties>
</file>