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708" r:id="rId5"/>
    <p:sldId id="733" r:id="rId6"/>
    <p:sldId id="735" r:id="rId7"/>
    <p:sldId id="734" r:id="rId8"/>
    <p:sldId id="747" r:id="rId9"/>
    <p:sldId id="742" r:id="rId10"/>
    <p:sldId id="725" r:id="rId11"/>
    <p:sldId id="726" r:id="rId12"/>
    <p:sldId id="701" r:id="rId13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">
          <p15:clr>
            <a:srgbClr val="A4A3A4"/>
          </p15:clr>
        </p15:guide>
        <p15:guide id="2" orient="horz" pos="918">
          <p15:clr>
            <a:srgbClr val="A4A3A4"/>
          </p15:clr>
        </p15:guide>
        <p15:guide id="3" orient="horz" pos="384">
          <p15:clr>
            <a:srgbClr val="A4A3A4"/>
          </p15:clr>
        </p15:guide>
        <p15:guide id="4" orient="horz" pos="732">
          <p15:clr>
            <a:srgbClr val="A4A3A4"/>
          </p15:clr>
        </p15:guide>
        <p15:guide id="5" orient="horz" pos="468">
          <p15:clr>
            <a:srgbClr val="A4A3A4"/>
          </p15:clr>
        </p15:guide>
        <p15:guide id="6" orient="horz" pos="648">
          <p15:clr>
            <a:srgbClr val="A4A3A4"/>
          </p15:clr>
        </p15:guide>
        <p15:guide id="7" pos="2880">
          <p15:clr>
            <a:srgbClr val="A4A3A4"/>
          </p15:clr>
        </p15:guide>
        <p15:guide id="8" pos="384">
          <p15:clr>
            <a:srgbClr val="A4A3A4"/>
          </p15:clr>
        </p15:guide>
        <p15:guide id="9">
          <p15:clr>
            <a:srgbClr val="A4A3A4"/>
          </p15:clr>
        </p15:guide>
        <p15:guide id="10" pos="53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therine Van den Hoof" initials="CV" lastIdx="9" clrIdx="0"/>
  <p:cmAuthor id="2" name="Catherine Van den Hoof" initials="CVdH" lastIdx="2" clrIdx="1">
    <p:extLst>
      <p:ext uri="{19B8F6BF-5375-455C-9EA6-DF929625EA0E}">
        <p15:presenceInfo xmlns:p15="http://schemas.microsoft.com/office/powerpoint/2012/main" userId="S::catherine.vandenhoof@vito.be::1fcebde4-eff3-4149-b78a-6a9c574c96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DE0000"/>
    <a:srgbClr val="BDB1A6"/>
    <a:srgbClr val="0098C3"/>
    <a:srgbClr val="E303C8"/>
    <a:srgbClr val="EBE600"/>
    <a:srgbClr val="E98300"/>
    <a:srgbClr val="003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64" autoAdjust="0"/>
    <p:restoredTop sz="88356" autoAdjust="0"/>
  </p:normalViewPr>
  <p:slideViewPr>
    <p:cSldViewPr>
      <p:cViewPr varScale="1">
        <p:scale>
          <a:sx n="49" d="100"/>
          <a:sy n="49" d="100"/>
        </p:scale>
        <p:origin x="624" y="40"/>
      </p:cViewPr>
      <p:guideLst>
        <p:guide orient="horz" pos="192"/>
        <p:guide orient="horz" pos="918"/>
        <p:guide orient="horz" pos="384"/>
        <p:guide orient="horz" pos="732"/>
        <p:guide orient="horz" pos="468"/>
        <p:guide orient="horz" pos="648"/>
        <p:guide pos="2880"/>
        <p:guide pos="384"/>
        <p:guide/>
        <p:guide pos="53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2216" y="1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herine Van den Hoof" userId="1fcebde4-eff3-4149-b78a-6a9c574c9620" providerId="ADAL" clId="{083F817D-B89A-45E2-9618-8D923597D076}"/>
    <pc:docChg chg="custSel modSld">
      <pc:chgData name="Catherine Van den Hoof" userId="1fcebde4-eff3-4149-b78a-6a9c574c9620" providerId="ADAL" clId="{083F817D-B89A-45E2-9618-8D923597D076}" dt="2023-04-27T12:22:59.837" v="184" actId="20577"/>
      <pc:docMkLst>
        <pc:docMk/>
      </pc:docMkLst>
      <pc:sldChg chg="modSp mod">
        <pc:chgData name="Catherine Van den Hoof" userId="1fcebde4-eff3-4149-b78a-6a9c574c9620" providerId="ADAL" clId="{083F817D-B89A-45E2-9618-8D923597D076}" dt="2023-04-27T12:22:59.837" v="184" actId="20577"/>
        <pc:sldMkLst>
          <pc:docMk/>
          <pc:sldMk cId="519775465" sldId="733"/>
        </pc:sldMkLst>
        <pc:spChg chg="mod">
          <ac:chgData name="Catherine Van den Hoof" userId="1fcebde4-eff3-4149-b78a-6a9c574c9620" providerId="ADAL" clId="{083F817D-B89A-45E2-9618-8D923597D076}" dt="2023-04-27T12:22:59.837" v="184" actId="20577"/>
          <ac:spMkLst>
            <pc:docMk/>
            <pc:sldMk cId="519775465" sldId="733"/>
            <ac:spMk id="10" creationId="{9E9CB624-9371-E244-93F8-1763372E9DC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D8AD451-F294-D443-AE8B-715620E3AFF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5CBE4B-026C-DD4E-A380-395D92B6A4D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2AE10-64E1-FD45-9BA0-8B61FA8AB37D}" type="datetimeFigureOut">
              <a:rPr lang="en-GB" smtClean="0"/>
              <a:t>27/04/2023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14F7E-EF4D-7043-BC22-84388B5C788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31059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D1DA25-B08E-C04E-A9CF-3670B785D14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159" y="8831059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26340F-FD2F-0A45-BFC5-4E25E7BA83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3349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180A11-E1B3-495E-A353-8603F6560B46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3036967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defTabSz="903288" eaLnBrk="1" hangingPunct="1">
              <a:defRPr sz="13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DC3922-D920-46DE-8982-D9CB5C61E840}"/>
              </a:ext>
            </a:extLst>
          </p:cNvPr>
          <p:cNvSpPr>
            <a:spLocks noGrp="1"/>
          </p:cNvSpPr>
          <p:nvPr>
            <p:ph type="dt" idx="1"/>
          </p:nvPr>
        </p:nvSpPr>
        <p:spPr bwMode="auto">
          <a:xfrm>
            <a:off x="3971797" y="0"/>
            <a:ext cx="3036967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 defTabSz="903288" eaLnBrk="1" hangingPunct="1">
              <a:defRPr sz="1300"/>
            </a:lvl1pPr>
          </a:lstStyle>
          <a:p>
            <a:pPr>
              <a:defRPr/>
            </a:pPr>
            <a:fld id="{D493AAED-8A41-4340-A1F1-F5481FBE09AE}" type="datetimeFigureOut">
              <a:rPr lang="en-US" altLang="en-US"/>
              <a:pPr>
                <a:defRPr/>
              </a:pPr>
              <a:t>4/27/2023</a:t>
            </a:fld>
            <a:endParaRPr lang="en-GB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DF8B802-ECDD-406C-A93B-1D5A2A669C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9788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734" tIns="48367" rIns="96734" bIns="48367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209B91D-777D-4705-9C23-763FCCFC2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700713" y="4415530"/>
            <a:ext cx="5608975" cy="418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B71B12-3834-4A55-954B-5DC1B52DFF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1" y="8829573"/>
            <a:ext cx="3036967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defTabSz="903288" eaLnBrk="1" hangingPunct="1">
              <a:defRPr sz="13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9064A-C2B4-4257-8227-0BB77CADB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971797" y="8829573"/>
            <a:ext cx="3036967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 defTabSz="903288" eaLnBrk="1" hangingPunct="1">
              <a:defRPr sz="1300"/>
            </a:lvl1pPr>
          </a:lstStyle>
          <a:p>
            <a:pPr>
              <a:defRPr/>
            </a:pPr>
            <a:fld id="{3EA47A95-B33D-419E-BC0B-0743FA3D677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C4D8725D-690B-4324-85B7-CE6F30AE77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0D4F13D7-2EF3-4C70-9BB9-4852274463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C0499B10-7094-4AB1-B379-671E21BA8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3425" indent="-280988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28713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81150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32000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892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464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036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08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F35EDDB-A38D-489A-9E99-540CFA79F18C}" type="slidenum">
              <a:rPr lang="en-GB" altLang="en-US" sz="1300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GB" altLang="en-US" sz="13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340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5298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14723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54640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8289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7127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3515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1916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A47A95-B33D-419E-BC0B-0743FA3D6776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22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A18413B-CB07-437C-A428-7AD5CF45383D}"/>
              </a:ext>
            </a:extLst>
          </p:cNvPr>
          <p:cNvSpPr/>
          <p:nvPr userDrawn="1"/>
        </p:nvSpPr>
        <p:spPr>
          <a:xfrm>
            <a:off x="0" y="6248400"/>
            <a:ext cx="9144000" cy="304800"/>
          </a:xfrm>
          <a:prstGeom prst="rect">
            <a:avLst/>
          </a:prstGeom>
          <a:solidFill>
            <a:srgbClr val="009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5357CF-D2D6-45C2-BD2E-26BB03C01A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248400"/>
            <a:ext cx="84772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fr-CH" altLang="en-US" sz="1200">
                <a:solidFill>
                  <a:schemeClr val="bg1"/>
                </a:solidFill>
              </a:rPr>
              <a:t>              INTERNATIONAL UNION FOR CONSERVATION OF NATURE</a:t>
            </a:r>
            <a:endParaRPr lang="en-GB" altLang="en-US" sz="1200">
              <a:solidFill>
                <a:schemeClr val="bg1"/>
              </a:solidFill>
            </a:endParaRPr>
          </a:p>
        </p:txBody>
      </p:sp>
      <p:pic>
        <p:nvPicPr>
          <p:cNvPr id="6" name="Picture 5" descr="Business card 1.jpg">
            <a:extLst>
              <a:ext uri="{FF2B5EF4-FFF2-40B4-BE49-F238E27FC236}">
                <a16:creationId xmlns:a16="http://schemas.microsoft.com/office/drawing/2014/main" id="{F2EB3C9E-F7C5-4B5C-B95A-68CC04D019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0"/>
          <a:stretch>
            <a:fillRect/>
          </a:stretch>
        </p:blipFill>
        <p:spPr bwMode="auto">
          <a:xfrm>
            <a:off x="92075" y="173038"/>
            <a:ext cx="149066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867650" cy="1470025"/>
          </a:xfrm>
        </p:spPr>
        <p:txBody>
          <a:bodyPr lIns="0" tIns="0" anchor="t">
            <a:normAutofit/>
          </a:bodyPr>
          <a:lstStyle>
            <a:lvl1pPr>
              <a:defRPr sz="45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467100"/>
            <a:ext cx="6400800" cy="1752600"/>
          </a:xfrm>
        </p:spPr>
        <p:txBody>
          <a:bodyPr lIns="0"/>
          <a:lstStyle>
            <a:lvl1pPr marL="0" indent="0" algn="l">
              <a:buNone/>
              <a:defRPr sz="2500" b="1">
                <a:solidFill>
                  <a:srgbClr val="93939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5947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UCN_rgb_uncoated_96.jpg">
            <a:extLst>
              <a:ext uri="{FF2B5EF4-FFF2-40B4-BE49-F238E27FC236}">
                <a16:creationId xmlns:a16="http://schemas.microsoft.com/office/drawing/2014/main" id="{9DE928BD-314C-461C-B2EB-9E6294575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8AF57FA-51AB-48A1-9021-9ED276103C0A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9401022E-A8A8-4EAD-8BF9-32890CA9D00F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7867650" cy="792162"/>
          </a:xfrm>
        </p:spPr>
        <p:txBody>
          <a:bodyPr lIns="0" tIns="0" rIns="0" bIns="0" anchor="t"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7867650" cy="4191000"/>
          </a:xfrm>
        </p:spPr>
        <p:txBody>
          <a:bodyPr lIns="0" tIns="0"/>
          <a:lstStyle>
            <a:lvl1pPr>
              <a:buClr>
                <a:srgbClr val="0098C3"/>
              </a:buClr>
              <a:defRPr/>
            </a:lvl1pPr>
            <a:lvl2pPr>
              <a:buClr>
                <a:srgbClr val="0098C3"/>
              </a:buClr>
              <a:defRPr/>
            </a:lvl2pPr>
            <a:lvl3pPr>
              <a:buClr>
                <a:srgbClr val="0098C3"/>
              </a:buClr>
              <a:buFont typeface="Wingdings" pitchFamily="2" charset="2"/>
              <a:buChar char="§"/>
              <a:defRPr baseline="0"/>
            </a:lvl3pPr>
            <a:lvl4pPr>
              <a:defRPr baseline="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1072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16C7CE7-14EC-4EAB-8AB9-39407D6E6825}"/>
              </a:ext>
            </a:extLst>
          </p:cNvPr>
          <p:cNvSpPr txBox="1">
            <a:spLocks/>
          </p:cNvSpPr>
          <p:nvPr userDrawn="1"/>
        </p:nvSpPr>
        <p:spPr>
          <a:xfrm>
            <a:off x="8077200" y="6492875"/>
            <a:ext cx="381000" cy="365125"/>
          </a:xfrm>
          <a:prstGeom prst="rect">
            <a:avLst/>
          </a:prstGeom>
        </p:spPr>
        <p:txBody>
          <a:bodyPr r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9F4E2E2E-CF2F-43A7-8502-631A021C4D9F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DCCD73-CD15-43F5-9073-DAD7AA2A7218}"/>
              </a:ext>
            </a:extLst>
          </p:cNvPr>
          <p:cNvSpPr/>
          <p:nvPr userDrawn="1"/>
        </p:nvSpPr>
        <p:spPr>
          <a:xfrm>
            <a:off x="0" y="6248400"/>
            <a:ext cx="9144000" cy="304800"/>
          </a:xfrm>
          <a:prstGeom prst="rect">
            <a:avLst/>
          </a:prstGeom>
          <a:solidFill>
            <a:srgbClr val="009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40444-C913-4D21-8079-5E84BB12DE5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248400"/>
            <a:ext cx="84772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fr-CH" altLang="en-US" sz="1200">
                <a:solidFill>
                  <a:schemeClr val="bg1"/>
                </a:solidFill>
              </a:rPr>
              <a:t>              INTERNATIONAL UNION FOR CONSERVATION OF NATURE</a:t>
            </a:r>
            <a:endParaRPr lang="en-GB" altLang="en-US" sz="1200">
              <a:solidFill>
                <a:schemeClr val="bg1"/>
              </a:solidFill>
            </a:endParaRPr>
          </a:p>
        </p:txBody>
      </p:sp>
      <p:pic>
        <p:nvPicPr>
          <p:cNvPr id="6" name="Picture 6" descr="Business card 1.jpg">
            <a:extLst>
              <a:ext uri="{FF2B5EF4-FFF2-40B4-BE49-F238E27FC236}">
                <a16:creationId xmlns:a16="http://schemas.microsoft.com/office/drawing/2014/main" id="{A4268268-44D9-4AA5-A369-80D72CA39D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0"/>
          <a:stretch>
            <a:fillRect/>
          </a:stretch>
        </p:blipFill>
        <p:spPr bwMode="auto">
          <a:xfrm>
            <a:off x="92075" y="173038"/>
            <a:ext cx="149066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0"/>
            <a:ext cx="7867650" cy="1362075"/>
          </a:xfrm>
        </p:spPr>
        <p:txBody>
          <a:bodyPr lIns="0" tIns="0" anchor="t">
            <a:normAutofit/>
          </a:bodyPr>
          <a:lstStyle>
            <a:lvl1pPr algn="l">
              <a:defRPr sz="3600" b="0" cap="all">
                <a:solidFill>
                  <a:srgbClr val="93939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00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IUCN_rgb_uncoated_96.jpg">
            <a:extLst>
              <a:ext uri="{FF2B5EF4-FFF2-40B4-BE49-F238E27FC236}">
                <a16:creationId xmlns:a16="http://schemas.microsoft.com/office/drawing/2014/main" id="{B76441A6-5870-4683-A77E-049129B68E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BA6DE-9DB0-432B-A68E-1F89589C3146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89BA951C-DB56-427A-A67A-140E250EB9D5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066800"/>
            <a:ext cx="7867650" cy="792162"/>
          </a:xfrm>
        </p:spPr>
        <p:txBody>
          <a:bodyPr lIns="0" tIns="0" rIns="0" bIns="0" anchor="t"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81201"/>
            <a:ext cx="3636264" cy="4495799"/>
          </a:xfrm>
        </p:spPr>
        <p:txBody>
          <a:bodyPr lIns="0" tIns="0"/>
          <a:lstStyle>
            <a:lvl1pPr>
              <a:buClr>
                <a:srgbClr val="0098C3"/>
              </a:buClr>
              <a:defRPr sz="1800"/>
            </a:lvl1pPr>
            <a:lvl2pPr>
              <a:buClr>
                <a:srgbClr val="0098C3"/>
              </a:buClr>
              <a:defRPr sz="16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400" baseline="0"/>
            </a:lvl3pPr>
            <a:lvl4pPr>
              <a:buNone/>
              <a:defRPr sz="1200" baseline="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9650" y="1981201"/>
            <a:ext cx="3638550" cy="4495799"/>
          </a:xfrm>
        </p:spPr>
        <p:txBody>
          <a:bodyPr lIns="0" tIns="0"/>
          <a:lstStyle>
            <a:lvl1pPr>
              <a:buClr>
                <a:srgbClr val="0098C3"/>
              </a:buClr>
              <a:defRPr sz="1800"/>
            </a:lvl1pPr>
            <a:lvl2pPr>
              <a:buClr>
                <a:srgbClr val="0098C3"/>
              </a:buClr>
              <a:defRPr sz="16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400"/>
            </a:lvl3pPr>
            <a:lvl4pPr>
              <a:defRPr sz="12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99724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UCN_rgb_uncoated_96.jpg">
            <a:extLst>
              <a:ext uri="{FF2B5EF4-FFF2-40B4-BE49-F238E27FC236}">
                <a16:creationId xmlns:a16="http://schemas.microsoft.com/office/drawing/2014/main" id="{D4A6E49B-0EAE-4670-BD4D-2F45EF6F13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0F24159-D57F-49F3-A0BE-C54B52F28504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E1DB3C3E-7CC6-4D83-9912-5DD39FD3A5E5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7867650" cy="792162"/>
          </a:xfrm>
        </p:spPr>
        <p:txBody>
          <a:bodyPr lIns="0" tIns="0" rIns="0" bIns="0" anchor="t"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81200"/>
            <a:ext cx="36480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981200"/>
            <a:ext cx="3657600" cy="63976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609600" y="2743201"/>
            <a:ext cx="3636264" cy="3657600"/>
          </a:xfrm>
        </p:spPr>
        <p:txBody>
          <a:bodyPr/>
          <a:lstStyle>
            <a:lvl1pPr>
              <a:buClr>
                <a:srgbClr val="0098C3"/>
              </a:buClr>
              <a:defRPr sz="2000"/>
            </a:lvl1pPr>
            <a:lvl2pPr>
              <a:buClr>
                <a:srgbClr val="0098C3"/>
              </a:buClr>
              <a:defRPr sz="18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6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819650" y="2743200"/>
            <a:ext cx="3638550" cy="3657600"/>
          </a:xfrm>
        </p:spPr>
        <p:txBody>
          <a:bodyPr/>
          <a:lstStyle>
            <a:lvl1pPr>
              <a:buClr>
                <a:srgbClr val="0098C3"/>
              </a:buClr>
              <a:defRPr sz="2000"/>
            </a:lvl1pPr>
            <a:lvl2pPr>
              <a:buClr>
                <a:srgbClr val="0098C3"/>
              </a:buClr>
              <a:defRPr sz="18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600" baseline="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42221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D16A3A3A-67ED-4035-A20A-3971B566AB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6183313"/>
            <a:ext cx="11176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3330A104-0BB2-4889-A6EE-528CF1DB71E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" y="23813"/>
            <a:ext cx="900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EA122C-8898-4FD4-946B-5A59AC06C469}"/>
              </a:ext>
            </a:extLst>
          </p:cNvPr>
          <p:cNvSpPr/>
          <p:nvPr userDrawn="1"/>
        </p:nvSpPr>
        <p:spPr>
          <a:xfrm>
            <a:off x="-4763" y="-4763"/>
            <a:ext cx="1079501" cy="1439863"/>
          </a:xfrm>
          <a:prstGeom prst="rect">
            <a:avLst/>
          </a:prstGeom>
          <a:solidFill>
            <a:srgbClr val="67AF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67AF3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54B1AF-3B69-4031-A0A5-1DAA484B03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700" y="306388"/>
            <a:ext cx="1103313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SEE </a:t>
            </a:r>
            <a:b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THE</a:t>
            </a:r>
          </a:p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BIGGER</a:t>
            </a:r>
          </a:p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PICTURE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57D491-9EDD-43C1-AE55-5F942DFD311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135813" y="6345238"/>
            <a:ext cx="19002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nl-BE" altLang="x-none" sz="1100">
                <a:solidFill>
                  <a:srgbClr val="BFBFBF"/>
                </a:solidFill>
                <a:latin typeface="Century Gothic" panose="020B0502020202020204" pitchFamily="34" charset="0"/>
              </a:rPr>
              <a:t>remotesensing.vito.be</a:t>
            </a:r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1074822" y="-12591"/>
            <a:ext cx="5915000" cy="1447099"/>
          </a:xfrm>
        </p:spPr>
        <p:txBody>
          <a:bodyPr/>
          <a:lstStyle>
            <a:lvl1pPr>
              <a:defRPr b="1">
                <a:solidFill>
                  <a:srgbClr val="67AF3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6234683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B539444-3B90-4032-A7AC-4DDE85C12D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5950" y="274638"/>
            <a:ext cx="788987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DBDAC2F-BA03-4542-B77B-B0061C1BEC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15950" y="1295400"/>
            <a:ext cx="7889875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fr-CH" altLang="en-US"/>
              <a:t>Third level</a:t>
            </a:r>
          </a:p>
          <a:p>
            <a:pPr lvl="0"/>
            <a:endParaRPr lang="fr-CH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rgbClr val="939393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858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2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emf"/><Relationship Id="rId5" Type="http://schemas.openxmlformats.org/officeDocument/2006/relationships/image" Target="../media/image7.emf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tiff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catherine.vandenhoof@vito.be" TargetMode="External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http://papbio.vito.be/" TargetMode="External"/><Relationship Id="rId4" Type="http://schemas.openxmlformats.org/officeDocument/2006/relationships/hyperlink" Target="mailto:bruno.smets@vito.b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FC4907FD-B177-43A7-8BEF-E66A1A10FE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6075" y="1865314"/>
            <a:ext cx="8534400" cy="685799"/>
          </a:xfrm>
        </p:spPr>
        <p:txBody>
          <a:bodyPr anchor="b">
            <a:normAutofit/>
          </a:bodyPr>
          <a:lstStyle/>
          <a:p>
            <a:pPr algn="ctr" eaLnBrk="1" hangingPunct="1">
              <a:defRPr/>
            </a:pPr>
            <a:r>
              <a:rPr lang="fr-FR" altLang="en-US" sz="3100" dirty="0"/>
              <a:t>Session 9: Synthèse</a:t>
            </a:r>
            <a:endParaRPr lang="fr-FR" altLang="en-US" sz="2800" dirty="0"/>
          </a:p>
        </p:txBody>
      </p:sp>
      <p:sp>
        <p:nvSpPr>
          <p:cNvPr id="11267" name="Subtitle 4">
            <a:extLst>
              <a:ext uri="{FF2B5EF4-FFF2-40B4-BE49-F238E27FC236}">
                <a16:creationId xmlns:a16="http://schemas.microsoft.com/office/drawing/2014/main" id="{06CBF0FD-A9CC-4A43-933B-E81EDE4B7E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675" y="2971800"/>
            <a:ext cx="8077200" cy="2057399"/>
          </a:xfrm>
        </p:spPr>
        <p:txBody>
          <a:bodyPr/>
          <a:lstStyle/>
          <a:p>
            <a:pPr algn="ctr"/>
            <a:r>
              <a:rPr lang="fr-FR" sz="2000" i="1" dirty="0"/>
              <a:t>Atelier de formation en CECN dans le cadre de la gestion des aires protégées en Afrique de l’Ouest</a:t>
            </a:r>
          </a:p>
          <a:p>
            <a:pPr algn="ctr"/>
            <a:endParaRPr lang="fr-FR" sz="1600" i="1" dirty="0"/>
          </a:p>
          <a:p>
            <a:pPr algn="ctr"/>
            <a:r>
              <a:rPr lang="fr-FR" sz="2000" i="1" dirty="0"/>
              <a:t>Le Complexe WAP</a:t>
            </a:r>
            <a:endParaRPr lang="fr-FR" sz="800" i="1" dirty="0"/>
          </a:p>
          <a:p>
            <a:pPr algn="ctr"/>
            <a:endParaRPr lang="fr-FR" altLang="en-US" sz="1000" i="1" dirty="0"/>
          </a:p>
          <a:p>
            <a:pPr algn="ctr"/>
            <a:endParaRPr lang="fr-FR" altLang="en-US" sz="1000" i="1" dirty="0"/>
          </a:p>
          <a:p>
            <a:pPr algn="ctr"/>
            <a:endParaRPr lang="fr-FR" altLang="en-US" sz="1000" i="1" dirty="0"/>
          </a:p>
          <a:p>
            <a:pPr algn="ctr"/>
            <a:r>
              <a:rPr lang="fr-FR" altLang="en-US" sz="2000" dirty="0">
                <a:solidFill>
                  <a:srgbClr val="0098C3"/>
                </a:solidFill>
              </a:rPr>
              <a:t>Cotonou, 25 - 27 avril 2023</a:t>
            </a:r>
          </a:p>
        </p:txBody>
      </p:sp>
      <p:grpSp>
        <p:nvGrpSpPr>
          <p:cNvPr id="11268" name="Group 1">
            <a:extLst>
              <a:ext uri="{FF2B5EF4-FFF2-40B4-BE49-F238E27FC236}">
                <a16:creationId xmlns:a16="http://schemas.microsoft.com/office/drawing/2014/main" id="{2ED5CE21-CE49-40E2-A2CC-CE9E193A8FB6}"/>
              </a:ext>
            </a:extLst>
          </p:cNvPr>
          <p:cNvGrpSpPr>
            <a:grpSpLocks/>
          </p:cNvGrpSpPr>
          <p:nvPr/>
        </p:nvGrpSpPr>
        <p:grpSpPr bwMode="auto">
          <a:xfrm>
            <a:off x="574675" y="5029200"/>
            <a:ext cx="2225675" cy="1039813"/>
            <a:chOff x="574675" y="5029200"/>
            <a:chExt cx="2225675" cy="1039813"/>
          </a:xfrm>
        </p:grpSpPr>
        <p:pic>
          <p:nvPicPr>
            <p:cNvPr id="11270" name="Picture 1">
              <a:extLst>
                <a:ext uri="{FF2B5EF4-FFF2-40B4-BE49-F238E27FC236}">
                  <a16:creationId xmlns:a16="http://schemas.microsoft.com/office/drawing/2014/main" id="{910C6E6C-4125-4DF1-925A-5F6B48CAF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1" name="Picture 2">
              <a:extLst>
                <a:ext uri="{FF2B5EF4-FFF2-40B4-BE49-F238E27FC236}">
                  <a16:creationId xmlns:a16="http://schemas.microsoft.com/office/drawing/2014/main" id="{544F961E-2A16-4C80-91A8-F8EAA4285E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61376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Identification des divergences entre réalité et Sys4ENCA  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E9CB624-9371-E244-93F8-1763372E9DC7}"/>
              </a:ext>
            </a:extLst>
          </p:cNvPr>
          <p:cNvSpPr txBox="1">
            <a:spLocks/>
          </p:cNvSpPr>
          <p:nvPr/>
        </p:nvSpPr>
        <p:spPr bwMode="auto">
          <a:xfrm>
            <a:off x="1028700" y="1905000"/>
            <a:ext cx="7086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8C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8C3"/>
              </a:buClr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8C3"/>
              </a:buClr>
              <a:buFont typeface="Wingdings" pitchFamily="2" charset="2"/>
              <a:buChar char="§"/>
              <a:defRPr sz="160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 kern="1200">
                <a:solidFill>
                  <a:schemeClr val="tx1"/>
                </a:solidFill>
                <a:latin typeface="+mn-lt"/>
                <a:ea typeface="+mn-ea"/>
                <a:cs typeface="Arial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Synthèse du travail de groupe</a:t>
            </a:r>
          </a:p>
          <a:p>
            <a:pPr marL="0" indent="0" algn="ctr">
              <a:buNone/>
            </a:pPr>
            <a:endParaRPr lang="fr-FR" sz="18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Couverture du sol incorrecte en particulier terres cultivées à l’</a:t>
            </a:r>
            <a:r>
              <a:rPr lang="fr-FR" sz="1800" b="1" dirty="0" err="1">
                <a:solidFill>
                  <a:schemeClr val="bg1">
                    <a:lumMod val="50000"/>
                  </a:schemeClr>
                </a:solidFill>
              </a:rPr>
              <a:t>interieur</a:t>
            </a:r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 du parc</a:t>
            </a:r>
          </a:p>
          <a:p>
            <a:endParaRPr lang="fr-FR" sz="18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9775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Comment remédier à ces divergences?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063E53C-75B9-EA41-A0A1-10D79A64C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0" y="1828800"/>
            <a:ext cx="3826333" cy="4191000"/>
          </a:xfrm>
        </p:spPr>
        <p:txBody>
          <a:bodyPr/>
          <a:lstStyle/>
          <a:p>
            <a:pPr marL="0" indent="0" algn="ctr">
              <a:buNone/>
            </a:pPr>
            <a:endParaRPr lang="fr-FR" sz="18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Données locales? Lesquelles?</a:t>
            </a:r>
          </a:p>
          <a:p>
            <a:pPr lvl="1"/>
            <a:r>
              <a:rPr lang="fr-FR" sz="1600" b="1" dirty="0">
                <a:solidFill>
                  <a:schemeClr val="bg1">
                    <a:lumMod val="50000"/>
                  </a:schemeClr>
                </a:solidFill>
              </a:rPr>
              <a:t>….</a:t>
            </a:r>
          </a:p>
          <a:p>
            <a:pPr lvl="1"/>
            <a:r>
              <a:rPr lang="fr-FR" sz="1600" b="1" dirty="0">
                <a:solidFill>
                  <a:schemeClr val="bg1">
                    <a:lumMod val="50000"/>
                  </a:schemeClr>
                </a:solidFill>
              </a:rPr>
              <a:t>….</a:t>
            </a:r>
          </a:p>
          <a:p>
            <a:pPr lvl="1"/>
            <a:r>
              <a:rPr lang="fr-FR" sz="1600" b="1" dirty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pPr marL="0" indent="0">
              <a:buNone/>
            </a:pPr>
            <a:endParaRPr lang="fr-FR" sz="18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Autres?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5208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Les sorties en appui de la gestion des aires protégées?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E77D88E-F9FF-7941-93FB-69CCEB5BB5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855" y="1492428"/>
            <a:ext cx="2438400" cy="24328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197DA5E-9BCB-D64D-A7DE-AD47716D20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0844" y="1664465"/>
            <a:ext cx="1600200" cy="8011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40738B2-EC80-B146-B19A-DCB73FDD5138}"/>
              </a:ext>
            </a:extLst>
          </p:cNvPr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" t="62287" r="77021" b="14982"/>
          <a:stretch/>
        </p:blipFill>
        <p:spPr>
          <a:xfrm>
            <a:off x="2971800" y="2945003"/>
            <a:ext cx="1769244" cy="11969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6FE561C-751B-5F47-9E06-83EFACC082F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8333" t="23918" b="42107"/>
          <a:stretch/>
        </p:blipFill>
        <p:spPr>
          <a:xfrm>
            <a:off x="3777115" y="2579351"/>
            <a:ext cx="1241666" cy="9991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B25DB0-E9A7-E44B-BE23-3C5051C0A8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55" y="4621293"/>
            <a:ext cx="2712845" cy="191381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639C111-AF35-EB4D-ADD7-F8AE773D1FA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094" y="4141913"/>
            <a:ext cx="2712845" cy="191381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6115530C-D051-1E4C-9FDA-199DBBA3D71D}"/>
              </a:ext>
            </a:extLst>
          </p:cNvPr>
          <p:cNvGrpSpPr/>
          <p:nvPr/>
        </p:nvGrpSpPr>
        <p:grpSpPr>
          <a:xfrm>
            <a:off x="5341703" y="3532072"/>
            <a:ext cx="3538571" cy="2851348"/>
            <a:chOff x="6142164" y="2308297"/>
            <a:chExt cx="2659663" cy="173986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19E9845-4D64-5047-86FD-EF11A431F5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21231"/>
            <a:stretch/>
          </p:blipFill>
          <p:spPr>
            <a:xfrm>
              <a:off x="6142164" y="2308297"/>
              <a:ext cx="2659663" cy="1341920"/>
            </a:xfrm>
            <a:prstGeom prst="rect">
              <a:avLst/>
            </a:prstGeom>
          </p:spPr>
        </p:pic>
        <p:sp>
          <p:nvSpPr>
            <p:cNvPr id="21" name="Down Arrow 20">
              <a:extLst>
                <a:ext uri="{FF2B5EF4-FFF2-40B4-BE49-F238E27FC236}">
                  <a16:creationId xmlns:a16="http://schemas.microsoft.com/office/drawing/2014/main" id="{DB8906F8-8271-C04B-8FE5-DD95F1EBE3DC}"/>
                </a:ext>
              </a:extLst>
            </p:cNvPr>
            <p:cNvSpPr/>
            <p:nvPr/>
          </p:nvSpPr>
          <p:spPr>
            <a:xfrm>
              <a:off x="7467600" y="3650217"/>
              <a:ext cx="152400" cy="159783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2B38F5A-6ADD-5447-9ADE-149FC6344CB2}"/>
                </a:ext>
              </a:extLst>
            </p:cNvPr>
            <p:cNvSpPr txBox="1"/>
            <p:nvPr/>
          </p:nvSpPr>
          <p:spPr>
            <a:xfrm>
              <a:off x="7107766" y="3786554"/>
              <a:ext cx="102446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 dirty="0">
                  <a:solidFill>
                    <a:schemeClr val="tx2"/>
                  </a:solidFill>
                </a:rPr>
                <a:t>Tendance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6FD019DC-42A8-C847-8B36-D61DD8BEEBFD}"/>
              </a:ext>
            </a:extLst>
          </p:cNvPr>
          <p:cNvSpPr/>
          <p:nvPr/>
        </p:nvSpPr>
        <p:spPr>
          <a:xfrm>
            <a:off x="4986124" y="1690385"/>
            <a:ext cx="36575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defRPr/>
            </a:pP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    Dans la perspective des décideurs, quel format, niveau et type de variables est le plus approprié?</a:t>
            </a:r>
          </a:p>
        </p:txBody>
      </p:sp>
    </p:spTree>
    <p:extLst>
      <p:ext uri="{BB962C8B-B14F-4D97-AF65-F5344CB8AC3E}">
        <p14:creationId xmlns:p14="http://schemas.microsoft.com/office/powerpoint/2010/main" val="3444019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Quelles sont les capacités et limites de Sys4ENCA?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063E53C-75B9-EA41-A0A1-10D79A64C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0" y="1828800"/>
            <a:ext cx="3826333" cy="4191000"/>
          </a:xfrm>
        </p:spPr>
        <p:txBody>
          <a:bodyPr/>
          <a:lstStyle/>
          <a:p>
            <a:pPr marL="0" indent="0" algn="ctr">
              <a:buNone/>
            </a:pPr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Capacités</a:t>
            </a:r>
          </a:p>
          <a:p>
            <a:pPr marL="0" indent="0" algn="ctr">
              <a:buNone/>
            </a:pPr>
            <a:endParaRPr lang="fr-FR" sz="18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….</a:t>
            </a: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….</a:t>
            </a: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DA219C7-1556-EA4A-8FB7-BBA349F121BF}"/>
              </a:ext>
            </a:extLst>
          </p:cNvPr>
          <p:cNvSpPr txBox="1">
            <a:spLocks/>
          </p:cNvSpPr>
          <p:nvPr/>
        </p:nvSpPr>
        <p:spPr bwMode="auto">
          <a:xfrm>
            <a:off x="4669552" y="1836057"/>
            <a:ext cx="3826333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8C3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8C3"/>
              </a:buClr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8C3"/>
              </a:buClr>
              <a:buFont typeface="Wingdings" pitchFamily="2" charset="2"/>
              <a:buChar char="§"/>
              <a:defRPr sz="160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 kern="1200">
                <a:solidFill>
                  <a:schemeClr val="tx1"/>
                </a:solidFill>
                <a:latin typeface="+mn-lt"/>
                <a:ea typeface="+mn-ea"/>
                <a:cs typeface="Arial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Limites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fr-FR" sz="1800" b="1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Pas assez de détails?</a:t>
            </a: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….</a:t>
            </a: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…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6219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Recommandations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B1A9E08-E1F2-4CA2-8143-07F3EFBE4F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4703" y="2133600"/>
            <a:ext cx="7239000" cy="4038600"/>
          </a:xfrm>
        </p:spPr>
        <p:txBody>
          <a:bodyPr/>
          <a:lstStyle/>
          <a:p>
            <a:pPr marL="0" indent="0">
              <a:lnSpc>
                <a:spcPts val="2260"/>
              </a:lnSpc>
              <a:spcBef>
                <a:spcPts val="0"/>
              </a:spcBef>
              <a:buNone/>
              <a:defRPr/>
            </a:pPr>
            <a:endParaRPr lang="fr-FR" sz="1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Utiliser des données pertinentes et actualisées?</a:t>
            </a:r>
          </a:p>
          <a:p>
            <a:pPr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Sorties à plus grande échelle?</a:t>
            </a:r>
          </a:p>
          <a:p>
            <a:pPr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Sorties sous forme de carte, tableau, graphiques,…?</a:t>
            </a:r>
          </a:p>
          <a:p>
            <a:pPr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800" b="1" dirty="0">
                <a:solidFill>
                  <a:schemeClr val="bg1">
                    <a:lumMod val="50000"/>
                  </a:schemeClr>
                </a:solidFill>
              </a:rPr>
              <a:t>----</a:t>
            </a:r>
            <a:endParaRPr lang="fr-FR" sz="16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ts val="2260"/>
              </a:lnSpc>
              <a:spcBef>
                <a:spcPts val="0"/>
              </a:spcBef>
              <a:defRPr/>
            </a:pPr>
            <a:endParaRPr lang="fr-FR" sz="1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ts val="2260"/>
              </a:lnSpc>
              <a:spcBef>
                <a:spcPts val="0"/>
              </a:spcBef>
              <a:defRPr/>
            </a:pPr>
            <a:endParaRPr lang="fr-FR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802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 err="1">
                <a:solidFill>
                  <a:schemeClr val="bg1"/>
                </a:solidFill>
              </a:rPr>
              <a:t>Demo</a:t>
            </a:r>
            <a:r>
              <a:rPr lang="fr-FR" sz="2500" b="1" dirty="0">
                <a:solidFill>
                  <a:schemeClr val="bg1"/>
                </a:solidFill>
              </a:rPr>
              <a:t> -&gt;SYS4ENCA – QGIS plugin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11F083-A699-9643-BDBB-195FE772B0E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7476" t="-8307" r="-6544" b="3636"/>
          <a:stretch/>
        </p:blipFill>
        <p:spPr>
          <a:xfrm>
            <a:off x="-489796" y="1295400"/>
            <a:ext cx="10123591" cy="52277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86122F6-2016-4A41-AE0F-1C5DE1BF653F}"/>
              </a:ext>
            </a:extLst>
          </p:cNvPr>
          <p:cNvSpPr/>
          <p:nvPr/>
        </p:nvSpPr>
        <p:spPr>
          <a:xfrm>
            <a:off x="152400" y="2514600"/>
            <a:ext cx="2819400" cy="4008556"/>
          </a:xfrm>
          <a:prstGeom prst="rect">
            <a:avLst/>
          </a:prstGeom>
          <a:noFill/>
          <a:ln w="476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805FC-95CD-D347-A05A-66949FC96262}"/>
              </a:ext>
            </a:extLst>
          </p:cNvPr>
          <p:cNvSpPr/>
          <p:nvPr/>
        </p:nvSpPr>
        <p:spPr>
          <a:xfrm>
            <a:off x="1562100" y="1752599"/>
            <a:ext cx="342900" cy="274519"/>
          </a:xfrm>
          <a:prstGeom prst="ellipse">
            <a:avLst/>
          </a:prstGeom>
          <a:noFill/>
          <a:ln w="349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8574260-149C-6542-A9DF-E3CEB22EB2C3}"/>
              </a:ext>
            </a:extLst>
          </p:cNvPr>
          <p:cNvCxnSpPr/>
          <p:nvPr/>
        </p:nvCxnSpPr>
        <p:spPr>
          <a:xfrm flipH="1">
            <a:off x="2286000" y="2241762"/>
            <a:ext cx="228600" cy="152400"/>
          </a:xfrm>
          <a:prstGeom prst="straightConnector1">
            <a:avLst/>
          </a:prstGeom>
          <a:ln w="28575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9AC0114-3DD8-4E44-B029-E12B219CA31E}"/>
              </a:ext>
            </a:extLst>
          </p:cNvPr>
          <p:cNvSpPr txBox="1"/>
          <p:nvPr/>
        </p:nvSpPr>
        <p:spPr>
          <a:xfrm rot="1683163">
            <a:off x="6524440" y="2230633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omic Sans MS" panose="030F0902030302020204" pitchFamily="66" charset="0"/>
                <a:cs typeface="Apple Chancery" panose="03020702040506060504" pitchFamily="66" charset="-79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07498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A98013B-E318-5E41-AED0-E691F912A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981200"/>
            <a:ext cx="8048718" cy="20374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just">
              <a:defRPr/>
            </a:pPr>
            <a:r>
              <a:rPr lang="fr-FR" dirty="0"/>
              <a:t>Formation Sys4ENCA juin ou septembre 2023</a:t>
            </a:r>
          </a:p>
          <a:p>
            <a:pPr algn="just">
              <a:buNone/>
              <a:defRPr/>
            </a:pPr>
            <a:endParaRPr lang="fr-FR" dirty="0"/>
          </a:p>
          <a:p>
            <a:pPr marL="285750" indent="-285750" algn="just">
              <a:defRPr/>
            </a:pPr>
            <a:r>
              <a:rPr lang="fr-FR" dirty="0"/>
              <a:t>Meetings virtuels de suivi en préparation de la formation Sys4ENCA</a:t>
            </a:r>
          </a:p>
          <a:p>
            <a:pPr algn="just">
              <a:buNone/>
              <a:defRPr/>
            </a:pPr>
            <a:endParaRPr lang="fr-FR" sz="1800" dirty="0">
              <a:solidFill>
                <a:schemeClr val="bg1">
                  <a:lumMod val="50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  <a:p>
            <a:pPr algn="just">
              <a:buNone/>
            </a:pPr>
            <a:endParaRPr lang="fr-FR" sz="1400" dirty="0">
              <a:solidFill>
                <a:schemeClr val="accent2">
                  <a:lumMod val="75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</p:txBody>
      </p:sp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en-GB" sz="2700" b="1" dirty="0">
                <a:solidFill>
                  <a:schemeClr val="bg1"/>
                </a:solidFill>
              </a:rPr>
              <a:t>Perspectives</a:t>
            </a:r>
          </a:p>
        </p:txBody>
      </p:sp>
    </p:spTree>
    <p:extLst>
      <p:ext uri="{BB962C8B-B14F-4D97-AF65-F5344CB8AC3E}">
        <p14:creationId xmlns:p14="http://schemas.microsoft.com/office/powerpoint/2010/main" val="4130954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>
            <a:extLst>
              <a:ext uri="{FF2B5EF4-FFF2-40B4-BE49-F238E27FC236}">
                <a16:creationId xmlns:a16="http://schemas.microsoft.com/office/drawing/2014/main" id="{DFA5288C-06A0-4F1B-8353-2DCFE7DE2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28800"/>
            <a:ext cx="7867650" cy="4191000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x-none" sz="3600" b="1" dirty="0"/>
              <a:t>Merci!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b="1" dirty="0"/>
          </a:p>
          <a:p>
            <a:pPr algn="ctr">
              <a:buNone/>
            </a:pPr>
            <a:r>
              <a:rPr lang="en-US" altLang="x-none" sz="1800" dirty="0">
                <a:hlinkClick r:id="rId3"/>
              </a:rPr>
              <a:t>catherine.vandenhoof@vito.be</a:t>
            </a:r>
            <a:endParaRPr lang="en-US" altLang="x-none" sz="1800" dirty="0">
              <a:hlinkClick r:id="rId4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x-none" sz="1800" dirty="0">
                <a:hlinkClick r:id="rId4"/>
              </a:rPr>
              <a:t>bruno.smets@vito.be</a:t>
            </a:r>
            <a:endParaRPr lang="en-US" altLang="x-none" sz="1800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dirty="0"/>
          </a:p>
          <a:p>
            <a:pPr algn="ctr">
              <a:buNone/>
            </a:pPr>
            <a:r>
              <a:rPr lang="en-US" altLang="x-none" sz="1800" dirty="0">
                <a:hlinkClick r:id="rId5"/>
              </a:rPr>
              <a:t>http://papbio.vito.be</a:t>
            </a:r>
            <a:r>
              <a:rPr lang="en-US" altLang="x-none" sz="1800" dirty="0"/>
              <a:t>  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x-none" sz="1800" dirty="0"/>
              <a:t> </a:t>
            </a:r>
          </a:p>
          <a:p>
            <a:pPr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>
              <a:buFont typeface="Arial" panose="020B0604020202020204" pitchFamily="34" charset="0"/>
              <a:buNone/>
            </a:pPr>
            <a:endParaRPr lang="en-US" altLang="x-none" sz="1800" dirty="0"/>
          </a:p>
        </p:txBody>
      </p:sp>
      <p:grpSp>
        <p:nvGrpSpPr>
          <p:cNvPr id="34819" name="Group 1">
            <a:extLst>
              <a:ext uri="{FF2B5EF4-FFF2-40B4-BE49-F238E27FC236}">
                <a16:creationId xmlns:a16="http://schemas.microsoft.com/office/drawing/2014/main" id="{C50A03CF-6037-4445-83C0-637785563D29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61913"/>
            <a:ext cx="1690688" cy="790575"/>
            <a:chOff x="574675" y="5029200"/>
            <a:chExt cx="2225675" cy="1039813"/>
          </a:xfrm>
        </p:grpSpPr>
        <p:pic>
          <p:nvPicPr>
            <p:cNvPr id="34820" name="Picture 1">
              <a:extLst>
                <a:ext uri="{FF2B5EF4-FFF2-40B4-BE49-F238E27FC236}">
                  <a16:creationId xmlns:a16="http://schemas.microsoft.com/office/drawing/2014/main" id="{C5AD51D5-1ED7-4456-B96E-48E381DFFD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1" name="Picture 2">
              <a:extLst>
                <a:ext uri="{FF2B5EF4-FFF2-40B4-BE49-F238E27FC236}">
                  <a16:creationId xmlns:a16="http://schemas.microsoft.com/office/drawing/2014/main" id="{7F08AAB2-539F-4319-89FA-055BE95FE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5797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ABOO">
      <a:dk1>
        <a:srgbClr val="000000"/>
      </a:dk1>
      <a:lt1>
        <a:srgbClr val="FFFFFF"/>
      </a:lt1>
      <a:dk2>
        <a:srgbClr val="58585A"/>
      </a:dk2>
      <a:lt2>
        <a:srgbClr val="CD202C"/>
      </a:lt2>
      <a:accent1>
        <a:srgbClr val="7F7F7F"/>
      </a:accent1>
      <a:accent2>
        <a:srgbClr val="A6A6A6"/>
      </a:accent2>
      <a:accent3>
        <a:srgbClr val="BFBFBF"/>
      </a:accent3>
      <a:accent4>
        <a:srgbClr val="D9D9D9"/>
      </a:accent4>
      <a:accent5>
        <a:srgbClr val="F2F2F2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B720818DD44F41B2D4358F3E4E9A08" ma:contentTypeVersion="13" ma:contentTypeDescription="Een nieuw document maken." ma:contentTypeScope="" ma:versionID="3ddc2db8f1ba358fef8f7296c809b6ad">
  <xsd:schema xmlns:xsd="http://www.w3.org/2001/XMLSchema" xmlns:xs="http://www.w3.org/2001/XMLSchema" xmlns:p="http://schemas.microsoft.com/office/2006/metadata/properties" xmlns:ns3="d7c2f0ec-bc0d-4b3b-9189-c87ec9634d1d" xmlns:ns4="48d38e47-d988-4d4a-92f6-aacde8fd9e50" targetNamespace="http://schemas.microsoft.com/office/2006/metadata/properties" ma:root="true" ma:fieldsID="4b97a66550c12fc27adf8bd48af2f6a4" ns3:_="" ns4:_="">
    <xsd:import namespace="d7c2f0ec-bc0d-4b3b-9189-c87ec9634d1d"/>
    <xsd:import namespace="48d38e47-d988-4d4a-92f6-aacde8fd9e5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c2f0ec-bc0d-4b3b-9189-c87ec9634d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d38e47-d988-4d4a-92f6-aacde8fd9e5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0CB45DC-D150-453D-84C1-92F5C2D99ECD}">
  <ds:schemaRefs>
    <ds:schemaRef ds:uri="http://purl.org/dc/elements/1.1/"/>
    <ds:schemaRef ds:uri="http://purl.org/dc/dcmitype/"/>
    <ds:schemaRef ds:uri="http://purl.org/dc/terms/"/>
    <ds:schemaRef ds:uri="48d38e47-d988-4d4a-92f6-aacde8fd9e50"/>
    <ds:schemaRef ds:uri="http://schemas.microsoft.com/office/2006/documentManagement/types"/>
    <ds:schemaRef ds:uri="http://schemas.openxmlformats.org/package/2006/metadata/core-properties"/>
    <ds:schemaRef ds:uri="d7c2f0ec-bc0d-4b3b-9189-c87ec9634d1d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3409F9D-529F-486A-AA75-BB02689076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c2f0ec-bc0d-4b3b-9189-c87ec9634d1d"/>
    <ds:schemaRef ds:uri="48d38e47-d988-4d4a-92f6-aacde8fd9e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5D8109-08EB-428D-B64F-FB8105A4DA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22476</TotalTime>
  <Words>213</Words>
  <Application>Microsoft Office PowerPoint</Application>
  <PresentationFormat>On-screen Show (4:3)</PresentationFormat>
  <Paragraphs>73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Comic Sans MS</vt:lpstr>
      <vt:lpstr>Wingdings</vt:lpstr>
      <vt:lpstr>Office Theme</vt:lpstr>
      <vt:lpstr>Session 9: Synthèse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Bruno Smets</dc:creator>
  <cp:lastModifiedBy>Catherine Van den Hoof</cp:lastModifiedBy>
  <cp:revision>885</cp:revision>
  <cp:lastPrinted>2022-09-22T20:18:40Z</cp:lastPrinted>
  <dcterms:created xsi:type="dcterms:W3CDTF">2008-05-20T08:17:38Z</dcterms:created>
  <dcterms:modified xsi:type="dcterms:W3CDTF">2023-04-27T12:23:08Z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0x010100D8B720818DD44F41B2D4358F3E4E9A08</vt:lpwstr>
  </property>
</Properties>
</file>