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708" r:id="rId5"/>
    <p:sldId id="664" r:id="rId6"/>
    <p:sldId id="760" r:id="rId7"/>
    <p:sldId id="732" r:id="rId8"/>
    <p:sldId id="759" r:id="rId9"/>
    <p:sldId id="701" r:id="rId10"/>
  </p:sldIdLst>
  <p:sldSz cx="9144000" cy="6858000" type="screen4x3"/>
  <p:notesSz cx="7010400" cy="9296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2">
          <p15:clr>
            <a:srgbClr val="A4A3A4"/>
          </p15:clr>
        </p15:guide>
        <p15:guide id="2" orient="horz" pos="918">
          <p15:clr>
            <a:srgbClr val="A4A3A4"/>
          </p15:clr>
        </p15:guide>
        <p15:guide id="3" orient="horz" pos="384">
          <p15:clr>
            <a:srgbClr val="A4A3A4"/>
          </p15:clr>
        </p15:guide>
        <p15:guide id="4" orient="horz" pos="732">
          <p15:clr>
            <a:srgbClr val="A4A3A4"/>
          </p15:clr>
        </p15:guide>
        <p15:guide id="5" orient="horz" pos="468">
          <p15:clr>
            <a:srgbClr val="A4A3A4"/>
          </p15:clr>
        </p15:guide>
        <p15:guide id="6" orient="horz" pos="648">
          <p15:clr>
            <a:srgbClr val="A4A3A4"/>
          </p15:clr>
        </p15:guide>
        <p15:guide id="7" pos="2880">
          <p15:clr>
            <a:srgbClr val="A4A3A4"/>
          </p15:clr>
        </p15:guide>
        <p15:guide id="8" pos="384">
          <p15:clr>
            <a:srgbClr val="A4A3A4"/>
          </p15:clr>
        </p15:guide>
        <p15:guide id="9">
          <p15:clr>
            <a:srgbClr val="A4A3A4"/>
          </p15:clr>
        </p15:guide>
        <p15:guide id="10" pos="53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therine Van den Hoof" initials="CV" lastIdx="9" clrIdx="0"/>
  <p:cmAuthor id="2" name="Catherine Van den Hoof" initials="CVdH" lastIdx="2" clrIdx="1">
    <p:extLst>
      <p:ext uri="{19B8F6BF-5375-455C-9EA6-DF929625EA0E}">
        <p15:presenceInfo xmlns:p15="http://schemas.microsoft.com/office/powerpoint/2012/main" userId="S::catherine.vandenhoof@vito.be::1fcebde4-eff3-4149-b78a-6a9c574c962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DE0000"/>
    <a:srgbClr val="BDB1A6"/>
    <a:srgbClr val="0098C3"/>
    <a:srgbClr val="E303C8"/>
    <a:srgbClr val="EBE600"/>
    <a:srgbClr val="E98300"/>
    <a:srgbClr val="0034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64" autoAdjust="0"/>
    <p:restoredTop sz="88356" autoAdjust="0"/>
  </p:normalViewPr>
  <p:slideViewPr>
    <p:cSldViewPr>
      <p:cViewPr varScale="1">
        <p:scale>
          <a:sx n="88" d="100"/>
          <a:sy n="88" d="100"/>
        </p:scale>
        <p:origin x="1880" y="176"/>
      </p:cViewPr>
      <p:guideLst>
        <p:guide orient="horz" pos="192"/>
        <p:guide orient="horz" pos="918"/>
        <p:guide orient="horz" pos="384"/>
        <p:guide orient="horz" pos="732"/>
        <p:guide orient="horz" pos="468"/>
        <p:guide orient="horz" pos="648"/>
        <p:guide pos="2880"/>
        <p:guide pos="384"/>
        <p:guide/>
        <p:guide pos="53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2216" y="1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D8AD451-F294-D443-AE8B-715620E3AFF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5CBE4B-026C-DD4E-A380-395D92B6A4D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159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12AE10-64E1-FD45-9BA0-8B61FA8AB37D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B14F7E-EF4D-7043-BC22-84388B5C788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31059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D1DA25-B08E-C04E-A9CF-3670B785D14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159" y="8831059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26340F-FD2F-0A45-BFC5-4E25E7BA83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3349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C180A11-E1B3-495E-A353-8603F6560B46}"/>
              </a:ext>
            </a:extLst>
          </p:cNvPr>
          <p:cNvSpPr>
            <a:spLocks noGrp="1"/>
          </p:cNvSpPr>
          <p:nvPr>
            <p:ph type="hdr" sz="quarter"/>
          </p:nvPr>
        </p:nvSpPr>
        <p:spPr bwMode="auto">
          <a:xfrm>
            <a:off x="1" y="0"/>
            <a:ext cx="3036967" cy="46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64" tIns="47782" rIns="95564" bIns="47782" numCol="1" anchor="t" anchorCtr="0" compatLnSpc="1">
            <a:prstTxWarp prst="textNoShape">
              <a:avLst/>
            </a:prstTxWarp>
          </a:bodyPr>
          <a:lstStyle>
            <a:lvl1pPr defTabSz="903288" eaLnBrk="1" hangingPunct="1">
              <a:defRPr sz="13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DC3922-D920-46DE-8982-D9CB5C61E840}"/>
              </a:ext>
            </a:extLst>
          </p:cNvPr>
          <p:cNvSpPr>
            <a:spLocks noGrp="1"/>
          </p:cNvSpPr>
          <p:nvPr>
            <p:ph type="dt" idx="1"/>
          </p:nvPr>
        </p:nvSpPr>
        <p:spPr bwMode="auto">
          <a:xfrm>
            <a:off x="3971797" y="0"/>
            <a:ext cx="3036967" cy="46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64" tIns="47782" rIns="95564" bIns="47782" numCol="1" anchor="t" anchorCtr="0" compatLnSpc="1">
            <a:prstTxWarp prst="textNoShape">
              <a:avLst/>
            </a:prstTxWarp>
          </a:bodyPr>
          <a:lstStyle>
            <a:lvl1pPr algn="r" defTabSz="903288" eaLnBrk="1" hangingPunct="1">
              <a:defRPr sz="1300"/>
            </a:lvl1pPr>
          </a:lstStyle>
          <a:p>
            <a:pPr>
              <a:defRPr/>
            </a:pPr>
            <a:fld id="{D493AAED-8A41-4340-A1F1-F5481FBE09AE}" type="datetimeFigureOut">
              <a:rPr lang="en-US" altLang="en-US"/>
              <a:pPr>
                <a:defRPr/>
              </a:pPr>
              <a:t>4/26/23</a:t>
            </a:fld>
            <a:endParaRPr lang="en-GB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DF8B802-ECDD-406C-A93B-1D5A2A669C6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734" tIns="48367" rIns="96734" bIns="48367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F209B91D-777D-4705-9C23-763FCCFC25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 bwMode="auto">
          <a:xfrm>
            <a:off x="700713" y="4415530"/>
            <a:ext cx="5608975" cy="418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64" tIns="47782" rIns="95564" bIns="477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B71B12-3834-4A55-954B-5DC1B52DFF6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 bwMode="auto">
          <a:xfrm>
            <a:off x="1" y="8829573"/>
            <a:ext cx="3036967" cy="465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64" tIns="47782" rIns="95564" bIns="47782" numCol="1" anchor="b" anchorCtr="0" compatLnSpc="1">
            <a:prstTxWarp prst="textNoShape">
              <a:avLst/>
            </a:prstTxWarp>
          </a:bodyPr>
          <a:lstStyle>
            <a:lvl1pPr defTabSz="903288" eaLnBrk="1" hangingPunct="1">
              <a:defRPr sz="13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29064A-C2B4-4257-8227-0BB77CADB3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xfrm>
            <a:off x="3971797" y="8829573"/>
            <a:ext cx="3036967" cy="465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64" tIns="47782" rIns="95564" bIns="47782" numCol="1" anchor="b" anchorCtr="0" compatLnSpc="1">
            <a:prstTxWarp prst="textNoShape">
              <a:avLst/>
            </a:prstTxWarp>
          </a:bodyPr>
          <a:lstStyle>
            <a:lvl1pPr algn="r" defTabSz="903288" eaLnBrk="1" hangingPunct="1">
              <a:defRPr sz="1300"/>
            </a:lvl1pPr>
          </a:lstStyle>
          <a:p>
            <a:pPr>
              <a:defRPr/>
            </a:pPr>
            <a:fld id="{3EA47A95-B33D-419E-BC0B-0743FA3D677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>
            <a:extLst>
              <a:ext uri="{FF2B5EF4-FFF2-40B4-BE49-F238E27FC236}">
                <a16:creationId xmlns:a16="http://schemas.microsoft.com/office/drawing/2014/main" id="{C4D8725D-690B-4324-85B7-CE6F30AE778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>
            <a:extLst>
              <a:ext uri="{FF2B5EF4-FFF2-40B4-BE49-F238E27FC236}">
                <a16:creationId xmlns:a16="http://schemas.microsoft.com/office/drawing/2014/main" id="{0D4F13D7-2EF3-4C70-9BB9-4852274463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x-none"/>
          </a:p>
        </p:txBody>
      </p:sp>
      <p:sp>
        <p:nvSpPr>
          <p:cNvPr id="12292" name="Slide Number Placeholder 3">
            <a:extLst>
              <a:ext uri="{FF2B5EF4-FFF2-40B4-BE49-F238E27FC236}">
                <a16:creationId xmlns:a16="http://schemas.microsoft.com/office/drawing/2014/main" id="{C0499B10-7094-4AB1-B379-671E21BA8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32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3425" indent="-280988" defTabSz="9032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28713" indent="-225425" defTabSz="9032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81150" indent="-225425" defTabSz="9032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32000" indent="-225425" defTabSz="9032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89200" indent="-225425" defTabSz="9032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46400" indent="-225425" defTabSz="9032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03600" indent="-225425" defTabSz="9032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60800" indent="-225425" defTabSz="9032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F35EDDB-A38D-489A-9E99-540CFA79F18C}" type="slidenum">
              <a:rPr lang="en-GB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GB" altLang="en-US" sz="13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340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33E8AC0A-8C90-4661-8FE6-70BD8329DE7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507BCD36-16FE-47D2-9174-8A87AB756E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x-none"/>
              <a:t> </a:t>
            </a:r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F9091B26-BF0B-4B5F-9154-E727ABC8F7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61BB5D5-07A2-48A7-8E47-5D92E767A873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96127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33E8AC0A-8C90-4661-8FE6-70BD8329DE7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507BCD36-16FE-47D2-9174-8A87AB756E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x-none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F9091B26-BF0B-4B5F-9154-E727ABC8F7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61BB5D5-07A2-48A7-8E47-5D92E767A873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98671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33E8AC0A-8C90-4661-8FE6-70BD8329DE7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507BCD36-16FE-47D2-9174-8A87AB756E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x-none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F9091B26-BF0B-4B5F-9154-E727ABC8F7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61BB5D5-07A2-48A7-8E47-5D92E767A873}" type="slidenum">
              <a:rPr lang="en-GB" altLang="en-US" smtClean="0"/>
              <a:pPr/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104937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33E8AC0A-8C90-4661-8FE6-70BD8329DE7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507BCD36-16FE-47D2-9174-8A87AB756E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x-none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F9091B26-BF0B-4B5F-9154-E727ABC8F7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61BB5D5-07A2-48A7-8E47-5D92E767A873}" type="slidenum">
              <a:rPr lang="en-GB" altLang="en-US" smtClean="0"/>
              <a:pPr/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571833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EA47A95-B33D-419E-BC0B-0743FA3D6776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522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A18413B-CB07-437C-A428-7AD5CF45383D}"/>
              </a:ext>
            </a:extLst>
          </p:cNvPr>
          <p:cNvSpPr/>
          <p:nvPr userDrawn="1"/>
        </p:nvSpPr>
        <p:spPr>
          <a:xfrm>
            <a:off x="0" y="6248400"/>
            <a:ext cx="9144000" cy="304800"/>
          </a:xfrm>
          <a:prstGeom prst="rect">
            <a:avLst/>
          </a:prstGeom>
          <a:solidFill>
            <a:srgbClr val="0098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5357CF-D2D6-45C2-BD2E-26BB03C01A3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248400"/>
            <a:ext cx="84772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fr-CH" altLang="en-US" sz="1200">
                <a:solidFill>
                  <a:schemeClr val="bg1"/>
                </a:solidFill>
              </a:rPr>
              <a:t>              INTERNATIONAL UNION FOR CONSERVATION OF NATURE</a:t>
            </a:r>
            <a:endParaRPr lang="en-GB" altLang="en-US" sz="1200">
              <a:solidFill>
                <a:schemeClr val="bg1"/>
              </a:solidFill>
            </a:endParaRPr>
          </a:p>
        </p:txBody>
      </p:sp>
      <p:pic>
        <p:nvPicPr>
          <p:cNvPr id="6" name="Picture 5" descr="Business card 1.jpg">
            <a:extLst>
              <a:ext uri="{FF2B5EF4-FFF2-40B4-BE49-F238E27FC236}">
                <a16:creationId xmlns:a16="http://schemas.microsoft.com/office/drawing/2014/main" id="{F2EB3C9E-F7C5-4B5C-B95A-68CC04D019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20"/>
          <a:stretch>
            <a:fillRect/>
          </a:stretch>
        </p:blipFill>
        <p:spPr bwMode="auto">
          <a:xfrm>
            <a:off x="92075" y="173038"/>
            <a:ext cx="1490663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867650" cy="1470025"/>
          </a:xfrm>
        </p:spPr>
        <p:txBody>
          <a:bodyPr lIns="0" tIns="0" anchor="t">
            <a:normAutofit/>
          </a:bodyPr>
          <a:lstStyle>
            <a:lvl1pPr>
              <a:defRPr sz="45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467100"/>
            <a:ext cx="6400800" cy="1752600"/>
          </a:xfrm>
        </p:spPr>
        <p:txBody>
          <a:bodyPr lIns="0"/>
          <a:lstStyle>
            <a:lvl1pPr marL="0" indent="0" algn="l">
              <a:buNone/>
              <a:defRPr sz="2500" b="1">
                <a:solidFill>
                  <a:srgbClr val="93939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5947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CN_rgb_uncoated_96.jpg">
            <a:extLst>
              <a:ext uri="{FF2B5EF4-FFF2-40B4-BE49-F238E27FC236}">
                <a16:creationId xmlns:a16="http://schemas.microsoft.com/office/drawing/2014/main" id="{9DE928BD-314C-461C-B2EB-9E6294575C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3" y="152400"/>
            <a:ext cx="6334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8AF57FA-51AB-48A1-9021-9ED276103C0A}"/>
              </a:ext>
            </a:extLst>
          </p:cNvPr>
          <p:cNvSpPr txBox="1">
            <a:spLocks/>
          </p:cNvSpPr>
          <p:nvPr userDrawn="1"/>
        </p:nvSpPr>
        <p:spPr>
          <a:xfrm>
            <a:off x="609600" y="6492875"/>
            <a:ext cx="381000" cy="365125"/>
          </a:xfrm>
          <a:prstGeom prst="rect">
            <a:avLst/>
          </a:prstGeom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9401022E-A8A8-4EAD-8BF9-32890CA9D00F}" type="slidenum">
              <a:rPr lang="en-GB" altLang="en-US" sz="800" smtClean="0">
                <a:solidFill>
                  <a:srgbClr val="939393"/>
                </a:solidFill>
                <a:cs typeface="Arial" panose="020B0604020202020204" pitchFamily="34" charset="0"/>
              </a:rPr>
              <a:pPr eaLnBrk="1" hangingPunct="1">
                <a:defRPr/>
              </a:pPr>
              <a:t>‹#›</a:t>
            </a:fld>
            <a:endParaRPr lang="en-GB" altLang="en-US" sz="800">
              <a:solidFill>
                <a:srgbClr val="939393"/>
              </a:solidFill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6800"/>
            <a:ext cx="7867650" cy="792162"/>
          </a:xfrm>
        </p:spPr>
        <p:txBody>
          <a:bodyPr lIns="0" tIns="0" rIns="0" bIns="0" anchor="t"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7867650" cy="4191000"/>
          </a:xfrm>
        </p:spPr>
        <p:txBody>
          <a:bodyPr lIns="0" tIns="0"/>
          <a:lstStyle>
            <a:lvl1pPr>
              <a:buClr>
                <a:srgbClr val="0098C3"/>
              </a:buClr>
              <a:defRPr/>
            </a:lvl1pPr>
            <a:lvl2pPr>
              <a:buClr>
                <a:srgbClr val="0098C3"/>
              </a:buClr>
              <a:defRPr/>
            </a:lvl2pPr>
            <a:lvl3pPr>
              <a:buClr>
                <a:srgbClr val="0098C3"/>
              </a:buClr>
              <a:buFont typeface="Wingdings" pitchFamily="2" charset="2"/>
              <a:buChar char="§"/>
              <a:defRPr baseline="0"/>
            </a:lvl3pPr>
            <a:lvl4pPr>
              <a:defRPr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41072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16C7CE7-14EC-4EAB-8AB9-39407D6E6825}"/>
              </a:ext>
            </a:extLst>
          </p:cNvPr>
          <p:cNvSpPr txBox="1">
            <a:spLocks/>
          </p:cNvSpPr>
          <p:nvPr userDrawn="1"/>
        </p:nvSpPr>
        <p:spPr>
          <a:xfrm>
            <a:off x="8077200" y="6492875"/>
            <a:ext cx="381000" cy="365125"/>
          </a:xfrm>
          <a:prstGeom prst="rect">
            <a:avLst/>
          </a:prstGeom>
        </p:spPr>
        <p:txBody>
          <a:bodyPr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F4E2E2E-CF2F-43A7-8502-631A021C4D9F}" type="slidenum">
              <a:rPr lang="en-GB" altLang="en-US" sz="800" smtClean="0">
                <a:solidFill>
                  <a:srgbClr val="939393"/>
                </a:solidFill>
                <a:cs typeface="Arial" panose="020B0604020202020204" pitchFamily="34" charset="0"/>
              </a:rPr>
              <a:pPr algn="r" eaLnBrk="1" hangingPunct="1">
                <a:defRPr/>
              </a:pPr>
              <a:t>‹#›</a:t>
            </a:fld>
            <a:endParaRPr lang="en-GB" altLang="en-US" sz="800">
              <a:solidFill>
                <a:srgbClr val="939393"/>
              </a:solidFill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6DCCD73-CD15-43F5-9073-DAD7AA2A7218}"/>
              </a:ext>
            </a:extLst>
          </p:cNvPr>
          <p:cNvSpPr/>
          <p:nvPr userDrawn="1"/>
        </p:nvSpPr>
        <p:spPr>
          <a:xfrm>
            <a:off x="0" y="6248400"/>
            <a:ext cx="9144000" cy="304800"/>
          </a:xfrm>
          <a:prstGeom prst="rect">
            <a:avLst/>
          </a:prstGeom>
          <a:solidFill>
            <a:srgbClr val="0098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C40444-C913-4D21-8079-5E84BB12DE5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248400"/>
            <a:ext cx="84772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fr-CH" altLang="en-US" sz="1200">
                <a:solidFill>
                  <a:schemeClr val="bg1"/>
                </a:solidFill>
              </a:rPr>
              <a:t>              INTERNATIONAL UNION FOR CONSERVATION OF NATURE</a:t>
            </a:r>
            <a:endParaRPr lang="en-GB" altLang="en-US" sz="1200">
              <a:solidFill>
                <a:schemeClr val="bg1"/>
              </a:solidFill>
            </a:endParaRPr>
          </a:p>
        </p:txBody>
      </p:sp>
      <p:pic>
        <p:nvPicPr>
          <p:cNvPr id="6" name="Picture 6" descr="Business card 1.jpg">
            <a:extLst>
              <a:ext uri="{FF2B5EF4-FFF2-40B4-BE49-F238E27FC236}">
                <a16:creationId xmlns:a16="http://schemas.microsoft.com/office/drawing/2014/main" id="{A4268268-44D9-4AA5-A369-80D72CA39D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20"/>
          <a:stretch>
            <a:fillRect/>
          </a:stretch>
        </p:blipFill>
        <p:spPr bwMode="auto">
          <a:xfrm>
            <a:off x="92075" y="173038"/>
            <a:ext cx="1490663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0"/>
            <a:ext cx="7867650" cy="1362075"/>
          </a:xfrm>
        </p:spPr>
        <p:txBody>
          <a:bodyPr lIns="0" tIns="0" anchor="t">
            <a:normAutofit/>
          </a:bodyPr>
          <a:lstStyle>
            <a:lvl1pPr algn="l">
              <a:defRPr sz="3600" b="0" cap="all">
                <a:solidFill>
                  <a:srgbClr val="93939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50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IUCN_rgb_uncoated_96.jpg">
            <a:extLst>
              <a:ext uri="{FF2B5EF4-FFF2-40B4-BE49-F238E27FC236}">
                <a16:creationId xmlns:a16="http://schemas.microsoft.com/office/drawing/2014/main" id="{B76441A6-5870-4683-A77E-049129B68E0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3" y="152400"/>
            <a:ext cx="6334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7BA6DE-9DB0-432B-A68E-1F89589C3146}"/>
              </a:ext>
            </a:extLst>
          </p:cNvPr>
          <p:cNvSpPr txBox="1">
            <a:spLocks/>
          </p:cNvSpPr>
          <p:nvPr userDrawn="1"/>
        </p:nvSpPr>
        <p:spPr>
          <a:xfrm>
            <a:off x="609600" y="6492875"/>
            <a:ext cx="381000" cy="365125"/>
          </a:xfrm>
          <a:prstGeom prst="rect">
            <a:avLst/>
          </a:prstGeom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89BA951C-DB56-427A-A67A-140E250EB9D5}" type="slidenum">
              <a:rPr lang="en-GB" altLang="en-US" sz="800" smtClean="0">
                <a:solidFill>
                  <a:srgbClr val="939393"/>
                </a:solidFill>
                <a:cs typeface="Arial" panose="020B0604020202020204" pitchFamily="34" charset="0"/>
              </a:rPr>
              <a:pPr eaLnBrk="1" hangingPunct="1">
                <a:defRPr/>
              </a:pPr>
              <a:t>‹#›</a:t>
            </a:fld>
            <a:endParaRPr lang="en-GB" altLang="en-US" sz="800">
              <a:solidFill>
                <a:srgbClr val="939393"/>
              </a:solidFill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1066800"/>
            <a:ext cx="7867650" cy="792162"/>
          </a:xfrm>
        </p:spPr>
        <p:txBody>
          <a:bodyPr lIns="0" tIns="0" rIns="0" bIns="0" anchor="t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81201"/>
            <a:ext cx="3636264" cy="4495799"/>
          </a:xfrm>
        </p:spPr>
        <p:txBody>
          <a:bodyPr lIns="0" tIns="0"/>
          <a:lstStyle>
            <a:lvl1pPr>
              <a:buClr>
                <a:srgbClr val="0098C3"/>
              </a:buClr>
              <a:defRPr sz="1800"/>
            </a:lvl1pPr>
            <a:lvl2pPr>
              <a:buClr>
                <a:srgbClr val="0098C3"/>
              </a:buClr>
              <a:defRPr sz="1600"/>
            </a:lvl2pPr>
            <a:lvl3pPr>
              <a:buClr>
                <a:srgbClr val="0098C3"/>
              </a:buClr>
              <a:buFont typeface="Wingdings" pitchFamily="2" charset="2"/>
              <a:buChar char="§"/>
              <a:defRPr sz="1400" baseline="0"/>
            </a:lvl3pPr>
            <a:lvl4pPr>
              <a:buNone/>
              <a:defRPr sz="1200" baseline="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19650" y="1981201"/>
            <a:ext cx="3638550" cy="4495799"/>
          </a:xfrm>
        </p:spPr>
        <p:txBody>
          <a:bodyPr lIns="0" tIns="0"/>
          <a:lstStyle>
            <a:lvl1pPr>
              <a:buClr>
                <a:srgbClr val="0098C3"/>
              </a:buClr>
              <a:defRPr sz="1800"/>
            </a:lvl1pPr>
            <a:lvl2pPr>
              <a:buClr>
                <a:srgbClr val="0098C3"/>
              </a:buClr>
              <a:defRPr sz="1600"/>
            </a:lvl2pPr>
            <a:lvl3pPr>
              <a:buClr>
                <a:srgbClr val="0098C3"/>
              </a:buClr>
              <a:buFont typeface="Wingdings" pitchFamily="2" charset="2"/>
              <a:buChar char="§"/>
              <a:defRPr sz="1400"/>
            </a:lvl3pPr>
            <a:lvl4pPr>
              <a:defRPr sz="12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99724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IUCN_rgb_uncoated_96.jpg">
            <a:extLst>
              <a:ext uri="{FF2B5EF4-FFF2-40B4-BE49-F238E27FC236}">
                <a16:creationId xmlns:a16="http://schemas.microsoft.com/office/drawing/2014/main" id="{D4A6E49B-0EAE-4670-BD4D-2F45EF6F13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3" y="152400"/>
            <a:ext cx="6334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0F24159-D57F-49F3-A0BE-C54B52F28504}"/>
              </a:ext>
            </a:extLst>
          </p:cNvPr>
          <p:cNvSpPr txBox="1">
            <a:spLocks/>
          </p:cNvSpPr>
          <p:nvPr userDrawn="1"/>
        </p:nvSpPr>
        <p:spPr>
          <a:xfrm>
            <a:off x="609600" y="6492875"/>
            <a:ext cx="381000" cy="365125"/>
          </a:xfrm>
          <a:prstGeom prst="rect">
            <a:avLst/>
          </a:prstGeom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E1DB3C3E-7CC6-4D83-9912-5DD39FD3A5E5}" type="slidenum">
              <a:rPr lang="en-GB" altLang="en-US" sz="800" smtClean="0">
                <a:solidFill>
                  <a:srgbClr val="939393"/>
                </a:solidFill>
                <a:cs typeface="Arial" panose="020B0604020202020204" pitchFamily="34" charset="0"/>
              </a:rPr>
              <a:pPr eaLnBrk="1" hangingPunct="1">
                <a:defRPr/>
              </a:pPr>
              <a:t>‹#›</a:t>
            </a:fld>
            <a:endParaRPr lang="en-GB" altLang="en-US" sz="800">
              <a:solidFill>
                <a:srgbClr val="939393"/>
              </a:solidFill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6800"/>
            <a:ext cx="7867650" cy="792162"/>
          </a:xfrm>
        </p:spPr>
        <p:txBody>
          <a:bodyPr lIns="0" tIns="0" rIns="0" bIns="0" anchor="t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981200"/>
            <a:ext cx="36480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981200"/>
            <a:ext cx="3657600" cy="63976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609600" y="2743201"/>
            <a:ext cx="3636264" cy="3657600"/>
          </a:xfrm>
        </p:spPr>
        <p:txBody>
          <a:bodyPr/>
          <a:lstStyle>
            <a:lvl1pPr>
              <a:buClr>
                <a:srgbClr val="0098C3"/>
              </a:buClr>
              <a:defRPr sz="2000"/>
            </a:lvl1pPr>
            <a:lvl2pPr>
              <a:buClr>
                <a:srgbClr val="0098C3"/>
              </a:buClr>
              <a:defRPr sz="1800"/>
            </a:lvl2pPr>
            <a:lvl3pPr>
              <a:buClr>
                <a:srgbClr val="0098C3"/>
              </a:buClr>
              <a:buFont typeface="Wingdings" pitchFamily="2" charset="2"/>
              <a:buChar char="§"/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half" idx="2"/>
          </p:nvPr>
        </p:nvSpPr>
        <p:spPr>
          <a:xfrm>
            <a:off x="4819650" y="2743200"/>
            <a:ext cx="3638550" cy="3657600"/>
          </a:xfrm>
        </p:spPr>
        <p:txBody>
          <a:bodyPr/>
          <a:lstStyle>
            <a:lvl1pPr>
              <a:buClr>
                <a:srgbClr val="0098C3"/>
              </a:buClr>
              <a:defRPr sz="2000"/>
            </a:lvl1pPr>
            <a:lvl2pPr>
              <a:buClr>
                <a:srgbClr val="0098C3"/>
              </a:buClr>
              <a:defRPr sz="1800"/>
            </a:lvl2pPr>
            <a:lvl3pPr>
              <a:buClr>
                <a:srgbClr val="0098C3"/>
              </a:buClr>
              <a:buFont typeface="Wingdings" pitchFamily="2" charset="2"/>
              <a:buChar char="§"/>
              <a:defRPr sz="1600" baseline="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42221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extLst>
              <a:ext uri="{FF2B5EF4-FFF2-40B4-BE49-F238E27FC236}">
                <a16:creationId xmlns:a16="http://schemas.microsoft.com/office/drawing/2014/main" id="{D16A3A3A-67ED-4035-A20A-3971B566AB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" y="6183313"/>
            <a:ext cx="11176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3330A104-0BB2-4889-A6EE-528CF1DB71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23813"/>
            <a:ext cx="9001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7EA122C-8898-4FD4-946B-5A59AC06C469}"/>
              </a:ext>
            </a:extLst>
          </p:cNvPr>
          <p:cNvSpPr/>
          <p:nvPr userDrawn="1"/>
        </p:nvSpPr>
        <p:spPr>
          <a:xfrm>
            <a:off x="-4763" y="-4763"/>
            <a:ext cx="1079501" cy="1439863"/>
          </a:xfrm>
          <a:prstGeom prst="rect">
            <a:avLst/>
          </a:prstGeom>
          <a:solidFill>
            <a:srgbClr val="67AF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>
              <a:solidFill>
                <a:srgbClr val="67AF3E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54B1AF-3B69-4031-A0A5-1DAA484B03F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2700" y="306388"/>
            <a:ext cx="1103313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nl-BE" altLang="x-none" sz="1700" b="1">
                <a:solidFill>
                  <a:schemeClr val="bg1"/>
                </a:solidFill>
                <a:latin typeface="Century Gothic" panose="020B0502020202020204" pitchFamily="34" charset="0"/>
              </a:rPr>
              <a:t>SEE </a:t>
            </a:r>
            <a:br>
              <a:rPr lang="nl-BE" altLang="x-none" sz="1700" b="1">
                <a:solidFill>
                  <a:schemeClr val="bg1"/>
                </a:solidFill>
                <a:latin typeface="Century Gothic" panose="020B0502020202020204" pitchFamily="34" charset="0"/>
              </a:rPr>
            </a:br>
            <a:r>
              <a:rPr lang="nl-BE" altLang="x-none" sz="1700" b="1">
                <a:solidFill>
                  <a:schemeClr val="bg1"/>
                </a:solidFill>
                <a:latin typeface="Century Gothic" panose="020B0502020202020204" pitchFamily="34" charset="0"/>
              </a:rPr>
              <a:t>THE</a:t>
            </a:r>
          </a:p>
          <a:p>
            <a:pPr>
              <a:defRPr/>
            </a:pPr>
            <a:r>
              <a:rPr lang="nl-BE" altLang="x-none" sz="1700" b="1">
                <a:solidFill>
                  <a:schemeClr val="bg1"/>
                </a:solidFill>
                <a:latin typeface="Century Gothic" panose="020B0502020202020204" pitchFamily="34" charset="0"/>
              </a:rPr>
              <a:t>BIGGER</a:t>
            </a:r>
          </a:p>
          <a:p>
            <a:pPr>
              <a:defRPr/>
            </a:pPr>
            <a:r>
              <a:rPr lang="nl-BE" altLang="x-none" sz="1700" b="1">
                <a:solidFill>
                  <a:schemeClr val="bg1"/>
                </a:solidFill>
                <a:latin typeface="Century Gothic" panose="020B0502020202020204" pitchFamily="34" charset="0"/>
              </a:rPr>
              <a:t>PICTURE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57D491-9EDD-43C1-AE55-5F942DFD311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135813" y="6345238"/>
            <a:ext cx="19002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defRPr/>
            </a:pPr>
            <a:r>
              <a:rPr lang="nl-BE" altLang="x-none" sz="1100">
                <a:solidFill>
                  <a:srgbClr val="BFBFBF"/>
                </a:solidFill>
                <a:latin typeface="Century Gothic" panose="020B0502020202020204" pitchFamily="34" charset="0"/>
              </a:rPr>
              <a:t>remotesensing.vito.be</a:t>
            </a:r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1074822" y="-12591"/>
            <a:ext cx="5915000" cy="1447099"/>
          </a:xfrm>
        </p:spPr>
        <p:txBody>
          <a:bodyPr/>
          <a:lstStyle>
            <a:lvl1pPr>
              <a:defRPr b="1">
                <a:solidFill>
                  <a:srgbClr val="67AF3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6234683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B539444-3B90-4032-A7AC-4DDE85C12DC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15950" y="274638"/>
            <a:ext cx="788987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3DBDAC2F-BA03-4542-B77B-B0061C1BECC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15950" y="1295400"/>
            <a:ext cx="7889875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fr-CH" altLang="en-US"/>
              <a:t>Third level</a:t>
            </a:r>
          </a:p>
          <a:p>
            <a:pPr lvl="0"/>
            <a:endParaRPr lang="fr-CH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5" r:id="rId1"/>
    <p:sldLayoutId id="2147484246" r:id="rId2"/>
    <p:sldLayoutId id="2147484247" r:id="rId3"/>
    <p:sldLayoutId id="2147484248" r:id="rId4"/>
    <p:sldLayoutId id="2147484249" r:id="rId5"/>
    <p:sldLayoutId id="2147484250" r:id="rId6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rgbClr val="939393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39393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39393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39393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39393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lr>
          <a:srgbClr val="0099CD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85800" indent="-228600" algn="l" rtl="0" eaLnBrk="0" fontAlgn="base" hangingPunct="0">
        <a:spcBef>
          <a:spcPct val="20000"/>
        </a:spcBef>
        <a:spcAft>
          <a:spcPct val="0"/>
        </a:spcAft>
        <a:buClr>
          <a:srgbClr val="0099CD"/>
        </a:buClr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CD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200" kern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catherine.vandenhoof@vito.be" TargetMode="External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papbio.vito.be/" TargetMode="External"/><Relationship Id="rId4" Type="http://schemas.openxmlformats.org/officeDocument/2006/relationships/hyperlink" Target="mailto:bruno.smets@vito.b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FC4907FD-B177-43A7-8BEF-E66A1A10FE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6075" y="1865314"/>
            <a:ext cx="8534400" cy="685799"/>
          </a:xfrm>
        </p:spPr>
        <p:txBody>
          <a:bodyPr anchor="b">
            <a:normAutofit fontScale="90000"/>
          </a:bodyPr>
          <a:lstStyle/>
          <a:p>
            <a:pPr algn="ctr" eaLnBrk="1" hangingPunct="1">
              <a:defRPr/>
            </a:pPr>
            <a:r>
              <a:rPr lang="fr-FR" altLang="en-US" sz="3100" dirty="0"/>
              <a:t>Session 7: Evaluation et valorisation de la CECN</a:t>
            </a:r>
            <a:endParaRPr lang="fr-FR" altLang="en-US" sz="2800" dirty="0"/>
          </a:p>
        </p:txBody>
      </p:sp>
      <p:sp>
        <p:nvSpPr>
          <p:cNvPr id="11267" name="Subtitle 4">
            <a:extLst>
              <a:ext uri="{FF2B5EF4-FFF2-40B4-BE49-F238E27FC236}">
                <a16:creationId xmlns:a16="http://schemas.microsoft.com/office/drawing/2014/main" id="{06CBF0FD-A9CC-4A43-933B-E81EDE4B7E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4675" y="2971800"/>
            <a:ext cx="8077200" cy="2057399"/>
          </a:xfrm>
        </p:spPr>
        <p:txBody>
          <a:bodyPr/>
          <a:lstStyle/>
          <a:p>
            <a:pPr algn="ctr"/>
            <a:r>
              <a:rPr lang="fr-FR" sz="2000" i="1" dirty="0"/>
              <a:t>Atelier de formation en CECN dans le cadre de la gestion des aires protégées en Afrique de l’Ouest</a:t>
            </a:r>
          </a:p>
          <a:p>
            <a:pPr algn="ctr"/>
            <a:endParaRPr lang="fr-FR" sz="1600" i="1" dirty="0"/>
          </a:p>
          <a:p>
            <a:pPr algn="ctr"/>
            <a:r>
              <a:rPr lang="fr-FR" sz="2000" i="1" dirty="0"/>
              <a:t>Le Complexe WAP</a:t>
            </a:r>
            <a:endParaRPr lang="fr-FR" sz="800" i="1" dirty="0"/>
          </a:p>
          <a:p>
            <a:pPr algn="ctr"/>
            <a:endParaRPr lang="fr-FR" altLang="en-US" sz="1000" i="1" dirty="0"/>
          </a:p>
          <a:p>
            <a:pPr algn="ctr"/>
            <a:endParaRPr lang="fr-FR" altLang="en-US" sz="1000" i="1" dirty="0"/>
          </a:p>
          <a:p>
            <a:pPr algn="ctr"/>
            <a:endParaRPr lang="fr-FR" altLang="en-US" sz="1000" i="1" dirty="0"/>
          </a:p>
          <a:p>
            <a:pPr algn="ctr"/>
            <a:r>
              <a:rPr lang="fr-FR" altLang="en-US" sz="2000" dirty="0">
                <a:solidFill>
                  <a:srgbClr val="0098C3"/>
                </a:solidFill>
              </a:rPr>
              <a:t>Cotonou, 25 - 27 avril 2023</a:t>
            </a:r>
          </a:p>
        </p:txBody>
      </p:sp>
      <p:grpSp>
        <p:nvGrpSpPr>
          <p:cNvPr id="11268" name="Group 1">
            <a:extLst>
              <a:ext uri="{FF2B5EF4-FFF2-40B4-BE49-F238E27FC236}">
                <a16:creationId xmlns:a16="http://schemas.microsoft.com/office/drawing/2014/main" id="{2ED5CE21-CE49-40E2-A2CC-CE9E193A8FB6}"/>
              </a:ext>
            </a:extLst>
          </p:cNvPr>
          <p:cNvGrpSpPr>
            <a:grpSpLocks/>
          </p:cNvGrpSpPr>
          <p:nvPr/>
        </p:nvGrpSpPr>
        <p:grpSpPr bwMode="auto">
          <a:xfrm>
            <a:off x="574675" y="5029200"/>
            <a:ext cx="2225675" cy="1039813"/>
            <a:chOff x="574675" y="5029200"/>
            <a:chExt cx="2225675" cy="1039813"/>
          </a:xfrm>
        </p:grpSpPr>
        <p:pic>
          <p:nvPicPr>
            <p:cNvPr id="11270" name="Picture 1">
              <a:extLst>
                <a:ext uri="{FF2B5EF4-FFF2-40B4-BE49-F238E27FC236}">
                  <a16:creationId xmlns:a16="http://schemas.microsoft.com/office/drawing/2014/main" id="{910C6E6C-4125-4DF1-925A-5F6B48CAFE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675" y="5029200"/>
              <a:ext cx="827088" cy="1039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1" name="Picture 2">
              <a:extLst>
                <a:ext uri="{FF2B5EF4-FFF2-40B4-BE49-F238E27FC236}">
                  <a16:creationId xmlns:a16="http://schemas.microsoft.com/office/drawing/2014/main" id="{544F961E-2A16-4C80-91A8-F8EAA4285E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5184775"/>
              <a:ext cx="1428750" cy="728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61376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1">
            <a:extLst>
              <a:ext uri="{FF2B5EF4-FFF2-40B4-BE49-F238E27FC236}">
                <a16:creationId xmlns:a16="http://schemas.microsoft.com/office/drawing/2014/main" id="{BCC918D6-9423-4059-A817-D4F60189E81E}"/>
              </a:ext>
            </a:extLst>
          </p:cNvPr>
          <p:cNvGrpSpPr>
            <a:grpSpLocks/>
          </p:cNvGrpSpPr>
          <p:nvPr/>
        </p:nvGrpSpPr>
        <p:grpSpPr bwMode="auto">
          <a:xfrm>
            <a:off x="7315200" y="30163"/>
            <a:ext cx="1690688" cy="792162"/>
            <a:chOff x="574675" y="5029200"/>
            <a:chExt cx="2225675" cy="1039813"/>
          </a:xfrm>
        </p:grpSpPr>
        <p:pic>
          <p:nvPicPr>
            <p:cNvPr id="29703" name="Picture 1">
              <a:extLst>
                <a:ext uri="{FF2B5EF4-FFF2-40B4-BE49-F238E27FC236}">
                  <a16:creationId xmlns:a16="http://schemas.microsoft.com/office/drawing/2014/main" id="{0BF0ABCC-93D2-451D-8351-FADA6FEB88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675" y="5029200"/>
              <a:ext cx="827088" cy="1039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4" name="Picture 2">
              <a:extLst>
                <a:ext uri="{FF2B5EF4-FFF2-40B4-BE49-F238E27FC236}">
                  <a16:creationId xmlns:a16="http://schemas.microsoft.com/office/drawing/2014/main" id="{F6E1A20C-E3C0-425E-BCA0-B1FF19FFB4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5184775"/>
              <a:ext cx="1428750" cy="728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A3432D45-F760-7146-A29B-0D3983FC5C9D}"/>
              </a:ext>
            </a:extLst>
          </p:cNvPr>
          <p:cNvSpPr txBox="1">
            <a:spLocks/>
          </p:cNvSpPr>
          <p:nvPr/>
        </p:nvSpPr>
        <p:spPr bwMode="auto">
          <a:xfrm>
            <a:off x="0" y="866953"/>
            <a:ext cx="9144000" cy="580847"/>
          </a:xfrm>
          <a:prstGeom prst="rect">
            <a:avLst/>
          </a:prstGeom>
          <a:solidFill>
            <a:srgbClr val="0098C3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rgbClr val="00000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ts val="2860"/>
              </a:lnSpc>
              <a:spcBef>
                <a:spcPts val="600"/>
              </a:spcBef>
              <a:defRPr/>
            </a:pPr>
            <a:r>
              <a:rPr lang="fr-FR" sz="2500" b="1" dirty="0">
                <a:solidFill>
                  <a:schemeClr val="bg1"/>
                </a:solidFill>
              </a:rPr>
              <a:t>Agenda : 3</a:t>
            </a:r>
            <a:r>
              <a:rPr lang="fr-FR" sz="2500" b="1" baseline="30000" dirty="0">
                <a:solidFill>
                  <a:schemeClr val="bg1"/>
                </a:solidFill>
              </a:rPr>
              <a:t>ieme</a:t>
            </a:r>
            <a:r>
              <a:rPr lang="fr-FR" sz="2500" b="1" dirty="0">
                <a:solidFill>
                  <a:schemeClr val="bg1"/>
                </a:solidFill>
              </a:rPr>
              <a:t> journée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57FE16-EEBD-FF47-9EAE-2C4DB8DABF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392" y="1905000"/>
            <a:ext cx="6419088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637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22B1941-C994-AF4F-A1E7-20B092F133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537" y="3667103"/>
            <a:ext cx="3294591" cy="23242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671CD45-5B33-3F4B-9062-C86DC89CEB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537" y="1488625"/>
            <a:ext cx="3269191" cy="2306294"/>
          </a:xfrm>
          <a:prstGeom prst="rect">
            <a:avLst/>
          </a:prstGeom>
        </p:spPr>
      </p:pic>
      <p:grpSp>
        <p:nvGrpSpPr>
          <p:cNvPr id="29698" name="Group 1">
            <a:extLst>
              <a:ext uri="{FF2B5EF4-FFF2-40B4-BE49-F238E27FC236}">
                <a16:creationId xmlns:a16="http://schemas.microsoft.com/office/drawing/2014/main" id="{BCC918D6-9423-4059-A817-D4F60189E81E}"/>
              </a:ext>
            </a:extLst>
          </p:cNvPr>
          <p:cNvGrpSpPr>
            <a:grpSpLocks/>
          </p:cNvGrpSpPr>
          <p:nvPr/>
        </p:nvGrpSpPr>
        <p:grpSpPr bwMode="auto">
          <a:xfrm>
            <a:off x="7315200" y="30163"/>
            <a:ext cx="1690688" cy="792162"/>
            <a:chOff x="574675" y="5029200"/>
            <a:chExt cx="2225675" cy="1039813"/>
          </a:xfrm>
        </p:grpSpPr>
        <p:pic>
          <p:nvPicPr>
            <p:cNvPr id="29703" name="Picture 1">
              <a:extLst>
                <a:ext uri="{FF2B5EF4-FFF2-40B4-BE49-F238E27FC236}">
                  <a16:creationId xmlns:a16="http://schemas.microsoft.com/office/drawing/2014/main" id="{0BF0ABCC-93D2-451D-8351-FADA6FEB882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675" y="5029200"/>
              <a:ext cx="827088" cy="1039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4" name="Picture 2">
              <a:extLst>
                <a:ext uri="{FF2B5EF4-FFF2-40B4-BE49-F238E27FC236}">
                  <a16:creationId xmlns:a16="http://schemas.microsoft.com/office/drawing/2014/main" id="{F6E1A20C-E3C0-425E-BCA0-B1FF19FFB4B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5184775"/>
              <a:ext cx="1428750" cy="728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A3432D45-F760-7146-A29B-0D3983FC5C9D}"/>
              </a:ext>
            </a:extLst>
          </p:cNvPr>
          <p:cNvSpPr txBox="1">
            <a:spLocks/>
          </p:cNvSpPr>
          <p:nvPr/>
        </p:nvSpPr>
        <p:spPr bwMode="auto">
          <a:xfrm>
            <a:off x="0" y="866953"/>
            <a:ext cx="9144000" cy="580847"/>
          </a:xfrm>
          <a:prstGeom prst="rect">
            <a:avLst/>
          </a:prstGeom>
          <a:solidFill>
            <a:srgbClr val="0098C3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rgbClr val="00000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ts val="2860"/>
              </a:lnSpc>
              <a:spcBef>
                <a:spcPts val="600"/>
              </a:spcBef>
              <a:defRPr/>
            </a:pPr>
            <a:r>
              <a:rPr lang="fr-FR" sz="2500" b="1" dirty="0">
                <a:solidFill>
                  <a:schemeClr val="bg1"/>
                </a:solidFill>
              </a:rPr>
              <a:t>Travail de groupes: Evaluation Tier-1 </a:t>
            </a:r>
            <a:r>
              <a:rPr lang="fr-FR" sz="2500" b="1" i="1" dirty="0">
                <a:solidFill>
                  <a:schemeClr val="bg1"/>
                </a:solidFill>
              </a:rPr>
              <a:t>bis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37A091B-FC60-CE40-9502-0B6D452B6C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288" y="1493656"/>
            <a:ext cx="5298849" cy="4485050"/>
          </a:xfrm>
        </p:spPr>
        <p:txBody>
          <a:bodyPr/>
          <a:lstStyle/>
          <a:p>
            <a:pPr>
              <a:lnSpc>
                <a:spcPts val="2260"/>
              </a:lnSpc>
              <a:spcBef>
                <a:spcPts val="0"/>
              </a:spcBef>
              <a:defRPr/>
            </a:pPr>
            <a:r>
              <a:rPr lang="fr-FR" sz="1600" b="1" dirty="0">
                <a:solidFill>
                  <a:schemeClr val="bg1">
                    <a:lumMod val="50000"/>
                  </a:schemeClr>
                </a:solidFill>
              </a:rPr>
              <a:t>La variation spatiale des valeurs écosystémiques reflète-elle la réalité?</a:t>
            </a:r>
            <a:endParaRPr lang="fr-FR" sz="1400" b="1" dirty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lnSpc>
                <a:spcPts val="2260"/>
              </a:lnSpc>
              <a:spcBef>
                <a:spcPts val="0"/>
              </a:spcBef>
              <a:defRPr/>
            </a:pPr>
            <a:r>
              <a:rPr lang="fr-FR" sz="1400" b="1" dirty="0">
                <a:solidFill>
                  <a:schemeClr val="bg1">
                    <a:lumMod val="50000"/>
                  </a:schemeClr>
                </a:solidFill>
              </a:rPr>
              <a:t>Identifiez les zones à valeur écologique faible et importante sur le terrain</a:t>
            </a:r>
          </a:p>
          <a:p>
            <a:pPr lvl="1">
              <a:lnSpc>
                <a:spcPts val="2260"/>
              </a:lnSpc>
              <a:spcBef>
                <a:spcPts val="0"/>
              </a:spcBef>
              <a:defRPr/>
            </a:pPr>
            <a:r>
              <a:rPr lang="fr-FR" sz="1400" b="1" dirty="0">
                <a:solidFill>
                  <a:schemeClr val="bg1">
                    <a:lumMod val="50000"/>
                  </a:schemeClr>
                </a:solidFill>
              </a:rPr>
              <a:t>Formulez les causes</a:t>
            </a:r>
          </a:p>
          <a:p>
            <a:pPr lvl="1">
              <a:lnSpc>
                <a:spcPts val="2260"/>
              </a:lnSpc>
              <a:spcBef>
                <a:spcPts val="0"/>
              </a:spcBef>
              <a:defRPr/>
            </a:pPr>
            <a:r>
              <a:rPr lang="fr-FR" sz="1400" b="1" dirty="0">
                <a:solidFill>
                  <a:schemeClr val="bg1">
                    <a:lumMod val="50000"/>
                  </a:schemeClr>
                </a:solidFill>
              </a:rPr>
              <a:t>Evaluez ces zones par rapport aux zones identifiées par le l’outil Sys4ENCA</a:t>
            </a:r>
          </a:p>
          <a:p>
            <a:pPr>
              <a:lnSpc>
                <a:spcPts val="2260"/>
              </a:lnSpc>
              <a:spcBef>
                <a:spcPts val="0"/>
              </a:spcBef>
              <a:defRPr/>
            </a:pPr>
            <a:endParaRPr lang="fr-FR" sz="8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ts val="2260"/>
              </a:lnSpc>
              <a:spcBef>
                <a:spcPts val="0"/>
              </a:spcBef>
              <a:defRPr/>
            </a:pPr>
            <a:r>
              <a:rPr lang="fr-FR" sz="1600" b="1" dirty="0">
                <a:solidFill>
                  <a:schemeClr val="bg1">
                    <a:lumMod val="50000"/>
                  </a:schemeClr>
                </a:solidFill>
              </a:rPr>
              <a:t>La variation spatiale des tendances reflète-elle la réalité?</a:t>
            </a:r>
          </a:p>
          <a:p>
            <a:pPr lvl="1">
              <a:lnSpc>
                <a:spcPts val="2260"/>
              </a:lnSpc>
              <a:spcBef>
                <a:spcPts val="0"/>
              </a:spcBef>
              <a:defRPr/>
            </a:pPr>
            <a:r>
              <a:rPr lang="fr-FR" sz="1400" b="1" dirty="0">
                <a:solidFill>
                  <a:schemeClr val="bg1">
                    <a:lumMod val="50000"/>
                  </a:schemeClr>
                </a:solidFill>
              </a:rPr>
              <a:t>Identifiez les zones de dégradation ou de régénération sur le terrain</a:t>
            </a:r>
          </a:p>
          <a:p>
            <a:pPr lvl="1">
              <a:lnSpc>
                <a:spcPts val="2260"/>
              </a:lnSpc>
              <a:spcBef>
                <a:spcPts val="0"/>
              </a:spcBef>
              <a:defRPr/>
            </a:pPr>
            <a:r>
              <a:rPr lang="fr-FR" sz="1400" b="1" dirty="0">
                <a:solidFill>
                  <a:schemeClr val="bg1">
                    <a:lumMod val="50000"/>
                  </a:schemeClr>
                </a:solidFill>
              </a:rPr>
              <a:t>Formulez les pressions croissantes</a:t>
            </a:r>
          </a:p>
          <a:p>
            <a:pPr lvl="1">
              <a:lnSpc>
                <a:spcPts val="2260"/>
              </a:lnSpc>
              <a:spcBef>
                <a:spcPts val="0"/>
              </a:spcBef>
              <a:defRPr/>
            </a:pPr>
            <a:r>
              <a:rPr lang="fr-FR" sz="1400" b="1" dirty="0">
                <a:solidFill>
                  <a:schemeClr val="bg1">
                    <a:lumMod val="50000"/>
                  </a:schemeClr>
                </a:solidFill>
              </a:rPr>
              <a:t>Evaluez ces zones par rapport aux zones identifiées par l’outil Sys4ENCA (2000-2020) </a:t>
            </a:r>
          </a:p>
          <a:p>
            <a:pPr marL="457200" lvl="1" indent="0">
              <a:lnSpc>
                <a:spcPts val="2260"/>
              </a:lnSpc>
              <a:spcBef>
                <a:spcPts val="0"/>
              </a:spcBef>
              <a:buNone/>
              <a:defRPr/>
            </a:pPr>
            <a:endParaRPr lang="fr-FR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547357E-97F6-0745-89A9-849B1ED85E39}"/>
              </a:ext>
            </a:extLst>
          </p:cNvPr>
          <p:cNvSpPr/>
          <p:nvPr/>
        </p:nvSpPr>
        <p:spPr>
          <a:xfrm>
            <a:off x="272888" y="6003924"/>
            <a:ext cx="8639457" cy="655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26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fr-FR" sz="1600" b="1" dirty="0">
                <a:solidFill>
                  <a:schemeClr val="bg1">
                    <a:lumMod val="50000"/>
                  </a:schemeClr>
                </a:solidFill>
                <a:effectLst>
                  <a:outerShdw sx="1000" sy="1000" algn="ctr" rotWithShape="0">
                    <a:srgbClr val="000000"/>
                  </a:outerShdw>
                  <a:reflection endPos="0" dir="5400000" sy="-100000" algn="bl" rotWithShape="0"/>
                </a:effectLst>
              </a:rPr>
              <a:t>Quelles sont les informations manquantes (données locales) pour une meilleur représentation de la valeur écologique?</a:t>
            </a:r>
            <a:endParaRPr lang="fr-FR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660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22B1941-C994-AF4F-A1E7-20B092F133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537" y="3667103"/>
            <a:ext cx="3294591" cy="23242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671CD45-5B33-3F4B-9062-C86DC89CEB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537" y="1488625"/>
            <a:ext cx="3269191" cy="2306294"/>
          </a:xfrm>
          <a:prstGeom prst="rect">
            <a:avLst/>
          </a:prstGeom>
        </p:spPr>
      </p:pic>
      <p:grpSp>
        <p:nvGrpSpPr>
          <p:cNvPr id="29698" name="Group 1">
            <a:extLst>
              <a:ext uri="{FF2B5EF4-FFF2-40B4-BE49-F238E27FC236}">
                <a16:creationId xmlns:a16="http://schemas.microsoft.com/office/drawing/2014/main" id="{BCC918D6-9423-4059-A817-D4F60189E81E}"/>
              </a:ext>
            </a:extLst>
          </p:cNvPr>
          <p:cNvGrpSpPr>
            <a:grpSpLocks/>
          </p:cNvGrpSpPr>
          <p:nvPr/>
        </p:nvGrpSpPr>
        <p:grpSpPr bwMode="auto">
          <a:xfrm>
            <a:off x="7315200" y="30163"/>
            <a:ext cx="1690688" cy="792162"/>
            <a:chOff x="574675" y="5029200"/>
            <a:chExt cx="2225675" cy="1039813"/>
          </a:xfrm>
        </p:grpSpPr>
        <p:pic>
          <p:nvPicPr>
            <p:cNvPr id="29703" name="Picture 1">
              <a:extLst>
                <a:ext uri="{FF2B5EF4-FFF2-40B4-BE49-F238E27FC236}">
                  <a16:creationId xmlns:a16="http://schemas.microsoft.com/office/drawing/2014/main" id="{0BF0ABCC-93D2-451D-8351-FADA6FEB882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675" y="5029200"/>
              <a:ext cx="827088" cy="1039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4" name="Picture 2">
              <a:extLst>
                <a:ext uri="{FF2B5EF4-FFF2-40B4-BE49-F238E27FC236}">
                  <a16:creationId xmlns:a16="http://schemas.microsoft.com/office/drawing/2014/main" id="{F6E1A20C-E3C0-425E-BCA0-B1FF19FFB4B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5184775"/>
              <a:ext cx="1428750" cy="728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A3432D45-F760-7146-A29B-0D3983FC5C9D}"/>
              </a:ext>
            </a:extLst>
          </p:cNvPr>
          <p:cNvSpPr txBox="1">
            <a:spLocks/>
          </p:cNvSpPr>
          <p:nvPr/>
        </p:nvSpPr>
        <p:spPr bwMode="auto">
          <a:xfrm>
            <a:off x="0" y="866953"/>
            <a:ext cx="9144000" cy="580847"/>
          </a:xfrm>
          <a:prstGeom prst="rect">
            <a:avLst/>
          </a:prstGeom>
          <a:solidFill>
            <a:srgbClr val="0098C3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rgbClr val="00000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ts val="2860"/>
              </a:lnSpc>
              <a:spcBef>
                <a:spcPts val="600"/>
              </a:spcBef>
              <a:defRPr/>
            </a:pPr>
            <a:r>
              <a:rPr lang="fr-FR" sz="2500" b="1" dirty="0">
                <a:solidFill>
                  <a:schemeClr val="bg1"/>
                </a:solidFill>
              </a:rPr>
              <a:t>Travail de groupes: Evaluation Tier-1 </a:t>
            </a:r>
            <a:r>
              <a:rPr lang="fr-FR" sz="2500" b="1" i="1" dirty="0">
                <a:solidFill>
                  <a:schemeClr val="bg1"/>
                </a:solidFill>
              </a:rPr>
              <a:t>bis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37A091B-FC60-CE40-9502-0B6D452B6C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288" y="1493656"/>
            <a:ext cx="5298849" cy="4485050"/>
          </a:xfrm>
        </p:spPr>
        <p:txBody>
          <a:bodyPr/>
          <a:lstStyle/>
          <a:p>
            <a:pPr>
              <a:lnSpc>
                <a:spcPts val="2260"/>
              </a:lnSpc>
              <a:spcBef>
                <a:spcPts val="0"/>
              </a:spcBef>
              <a:defRPr/>
            </a:pPr>
            <a:r>
              <a:rPr lang="fr-FR" sz="1600" b="1" dirty="0">
                <a:solidFill>
                  <a:schemeClr val="bg1">
                    <a:lumMod val="50000"/>
                  </a:schemeClr>
                </a:solidFill>
              </a:rPr>
              <a:t>La variation spatiale des valeurs écosystémiques reflète-elle la réalité?</a:t>
            </a:r>
            <a:endParaRPr lang="fr-FR" sz="1400" b="1" dirty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lnSpc>
                <a:spcPts val="2260"/>
              </a:lnSpc>
              <a:spcBef>
                <a:spcPts val="0"/>
              </a:spcBef>
              <a:defRPr/>
            </a:pPr>
            <a:r>
              <a:rPr lang="fr-FR" sz="1400" b="1" dirty="0">
                <a:solidFill>
                  <a:schemeClr val="bg1">
                    <a:lumMod val="50000"/>
                  </a:schemeClr>
                </a:solidFill>
              </a:rPr>
              <a:t>Identifiez les zones à valeur écologique faible et importante sur le terrain</a:t>
            </a:r>
          </a:p>
          <a:p>
            <a:pPr lvl="1">
              <a:lnSpc>
                <a:spcPts val="2260"/>
              </a:lnSpc>
              <a:spcBef>
                <a:spcPts val="0"/>
              </a:spcBef>
              <a:defRPr/>
            </a:pPr>
            <a:r>
              <a:rPr lang="fr-FR" sz="1400" b="1" dirty="0">
                <a:solidFill>
                  <a:schemeClr val="bg1">
                    <a:lumMod val="50000"/>
                  </a:schemeClr>
                </a:solidFill>
              </a:rPr>
              <a:t>Formulez les causes</a:t>
            </a:r>
          </a:p>
          <a:p>
            <a:pPr lvl="1">
              <a:lnSpc>
                <a:spcPts val="2260"/>
              </a:lnSpc>
              <a:spcBef>
                <a:spcPts val="0"/>
              </a:spcBef>
              <a:defRPr/>
            </a:pPr>
            <a:r>
              <a:rPr lang="fr-FR" sz="1400" b="1" dirty="0">
                <a:solidFill>
                  <a:schemeClr val="bg1">
                    <a:lumMod val="50000"/>
                  </a:schemeClr>
                </a:solidFill>
              </a:rPr>
              <a:t>Evaluez ces zones par rapport aux zones identifiées par le l’outil Sys4ENCA</a:t>
            </a:r>
          </a:p>
          <a:p>
            <a:pPr>
              <a:lnSpc>
                <a:spcPts val="2260"/>
              </a:lnSpc>
              <a:spcBef>
                <a:spcPts val="0"/>
              </a:spcBef>
              <a:defRPr/>
            </a:pPr>
            <a:endParaRPr lang="fr-FR" sz="8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ts val="2260"/>
              </a:lnSpc>
              <a:spcBef>
                <a:spcPts val="0"/>
              </a:spcBef>
              <a:defRPr/>
            </a:pPr>
            <a:r>
              <a:rPr lang="fr-FR" sz="1600" b="1" dirty="0">
                <a:solidFill>
                  <a:schemeClr val="bg1">
                    <a:lumMod val="50000"/>
                  </a:schemeClr>
                </a:solidFill>
              </a:rPr>
              <a:t>La variation spatiale des tendances reflète-elle la réalité?</a:t>
            </a:r>
          </a:p>
          <a:p>
            <a:pPr lvl="1">
              <a:lnSpc>
                <a:spcPts val="2260"/>
              </a:lnSpc>
              <a:spcBef>
                <a:spcPts val="0"/>
              </a:spcBef>
              <a:defRPr/>
            </a:pPr>
            <a:r>
              <a:rPr lang="fr-FR" sz="1400" b="1" dirty="0">
                <a:solidFill>
                  <a:schemeClr val="bg1">
                    <a:lumMod val="50000"/>
                  </a:schemeClr>
                </a:solidFill>
              </a:rPr>
              <a:t>Identifiez les zones de dégradation ou de régénération sur le terrain</a:t>
            </a:r>
          </a:p>
          <a:p>
            <a:pPr lvl="1">
              <a:lnSpc>
                <a:spcPts val="2260"/>
              </a:lnSpc>
              <a:spcBef>
                <a:spcPts val="0"/>
              </a:spcBef>
              <a:defRPr/>
            </a:pPr>
            <a:r>
              <a:rPr lang="fr-FR" sz="1400" b="1" dirty="0">
                <a:solidFill>
                  <a:schemeClr val="bg1">
                    <a:lumMod val="50000"/>
                  </a:schemeClr>
                </a:solidFill>
              </a:rPr>
              <a:t>Formulez les pressions croissantes</a:t>
            </a:r>
          </a:p>
          <a:p>
            <a:pPr lvl="1">
              <a:lnSpc>
                <a:spcPts val="2260"/>
              </a:lnSpc>
              <a:spcBef>
                <a:spcPts val="0"/>
              </a:spcBef>
              <a:defRPr/>
            </a:pPr>
            <a:r>
              <a:rPr lang="fr-FR" sz="1400" b="1" dirty="0">
                <a:solidFill>
                  <a:schemeClr val="bg1">
                    <a:lumMod val="50000"/>
                  </a:schemeClr>
                </a:solidFill>
              </a:rPr>
              <a:t>Evaluez ces zones par rapport aux zones identifiées par l’outil Sys4ENCA (2000-2020) </a:t>
            </a:r>
          </a:p>
          <a:p>
            <a:pPr marL="457200" lvl="1" indent="0">
              <a:lnSpc>
                <a:spcPts val="2260"/>
              </a:lnSpc>
              <a:spcBef>
                <a:spcPts val="0"/>
              </a:spcBef>
              <a:buNone/>
              <a:defRPr/>
            </a:pPr>
            <a:endParaRPr lang="fr-FR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547357E-97F6-0745-89A9-849B1ED85E39}"/>
              </a:ext>
            </a:extLst>
          </p:cNvPr>
          <p:cNvSpPr/>
          <p:nvPr/>
        </p:nvSpPr>
        <p:spPr>
          <a:xfrm>
            <a:off x="272888" y="6003924"/>
            <a:ext cx="8639457" cy="655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26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fr-FR" sz="1600" b="1" dirty="0">
                <a:solidFill>
                  <a:schemeClr val="bg1">
                    <a:lumMod val="50000"/>
                  </a:schemeClr>
                </a:solidFill>
                <a:effectLst>
                  <a:outerShdw sx="1000" sy="1000" algn="ctr" rotWithShape="0">
                    <a:srgbClr val="000000"/>
                  </a:outerShdw>
                  <a:reflection endPos="0" dir="5400000" sy="-100000" algn="bl" rotWithShape="0"/>
                </a:effectLst>
              </a:rPr>
              <a:t>Quelles sont les informations manquantes (données locales) pour une meilleur représentation de la valeur écologique?</a:t>
            </a:r>
            <a:endParaRPr lang="fr-FR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568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1">
            <a:extLst>
              <a:ext uri="{FF2B5EF4-FFF2-40B4-BE49-F238E27FC236}">
                <a16:creationId xmlns:a16="http://schemas.microsoft.com/office/drawing/2014/main" id="{BCC918D6-9423-4059-A817-D4F60189E81E}"/>
              </a:ext>
            </a:extLst>
          </p:cNvPr>
          <p:cNvGrpSpPr>
            <a:grpSpLocks/>
          </p:cNvGrpSpPr>
          <p:nvPr/>
        </p:nvGrpSpPr>
        <p:grpSpPr bwMode="auto">
          <a:xfrm>
            <a:off x="7315200" y="30163"/>
            <a:ext cx="1690688" cy="792162"/>
            <a:chOff x="574675" y="5029200"/>
            <a:chExt cx="2225675" cy="1039813"/>
          </a:xfrm>
        </p:grpSpPr>
        <p:pic>
          <p:nvPicPr>
            <p:cNvPr id="29703" name="Picture 1">
              <a:extLst>
                <a:ext uri="{FF2B5EF4-FFF2-40B4-BE49-F238E27FC236}">
                  <a16:creationId xmlns:a16="http://schemas.microsoft.com/office/drawing/2014/main" id="{0BF0ABCC-93D2-451D-8351-FADA6FEB88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675" y="5029200"/>
              <a:ext cx="827088" cy="1039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4" name="Picture 2">
              <a:extLst>
                <a:ext uri="{FF2B5EF4-FFF2-40B4-BE49-F238E27FC236}">
                  <a16:creationId xmlns:a16="http://schemas.microsoft.com/office/drawing/2014/main" id="{F6E1A20C-E3C0-425E-BCA0-B1FF19FFB4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5184775"/>
              <a:ext cx="1428750" cy="728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A3432D45-F760-7146-A29B-0D3983FC5C9D}"/>
              </a:ext>
            </a:extLst>
          </p:cNvPr>
          <p:cNvSpPr txBox="1">
            <a:spLocks/>
          </p:cNvSpPr>
          <p:nvPr/>
        </p:nvSpPr>
        <p:spPr bwMode="auto">
          <a:xfrm>
            <a:off x="0" y="866953"/>
            <a:ext cx="9144000" cy="580847"/>
          </a:xfrm>
          <a:prstGeom prst="rect">
            <a:avLst/>
          </a:prstGeom>
          <a:solidFill>
            <a:srgbClr val="0098C3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rgbClr val="00000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ts val="2860"/>
              </a:lnSpc>
              <a:spcBef>
                <a:spcPts val="600"/>
              </a:spcBef>
              <a:defRPr/>
            </a:pPr>
            <a:r>
              <a:rPr lang="fr-FR" sz="2500" b="1" dirty="0">
                <a:solidFill>
                  <a:schemeClr val="bg1"/>
                </a:solidFill>
              </a:rPr>
              <a:t>Travail de groupes: Evaluation Tier-1 </a:t>
            </a:r>
            <a:r>
              <a:rPr lang="fr-FR" sz="2500" b="1" i="1" dirty="0">
                <a:solidFill>
                  <a:schemeClr val="bg1"/>
                </a:solidFill>
              </a:rPr>
              <a:t>bis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824F7B-406E-D04D-B7E9-BF3650374CB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9" t="1" r="2771" b="5904"/>
          <a:stretch/>
        </p:blipFill>
        <p:spPr>
          <a:xfrm>
            <a:off x="1944915" y="1617300"/>
            <a:ext cx="5135492" cy="396021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79BD699E-605B-CF44-9112-1213DF00926D}"/>
              </a:ext>
            </a:extLst>
          </p:cNvPr>
          <p:cNvSpPr/>
          <p:nvPr/>
        </p:nvSpPr>
        <p:spPr>
          <a:xfrm>
            <a:off x="4550761" y="2124013"/>
            <a:ext cx="2667000" cy="2514600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AC50D0D-1D52-0B4B-8ECF-D449FF4FD239}"/>
              </a:ext>
            </a:extLst>
          </p:cNvPr>
          <p:cNvSpPr/>
          <p:nvPr/>
        </p:nvSpPr>
        <p:spPr>
          <a:xfrm>
            <a:off x="1716315" y="3169557"/>
            <a:ext cx="2971800" cy="2476500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93F033-58AE-0747-BF29-75962D6A417C}"/>
              </a:ext>
            </a:extLst>
          </p:cNvPr>
          <p:cNvSpPr txBox="1"/>
          <p:nvPr/>
        </p:nvSpPr>
        <p:spPr>
          <a:xfrm>
            <a:off x="5312760" y="3196647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Groupe 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770CDE-9A24-664C-B4C0-92A5F8068E2D}"/>
              </a:ext>
            </a:extLst>
          </p:cNvPr>
          <p:cNvSpPr txBox="1"/>
          <p:nvPr/>
        </p:nvSpPr>
        <p:spPr>
          <a:xfrm>
            <a:off x="2836261" y="4459781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Groupe 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3D9B7C8-E23D-E04B-91A8-A1E9BA6381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0002" y="5874083"/>
            <a:ext cx="8405515" cy="97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99CD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9CD"/>
              </a:buClr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0099CD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>
              <a:buNone/>
              <a:defRPr/>
            </a:pPr>
            <a:endParaRPr lang="fr-F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buNone/>
              <a:defRPr/>
            </a:pPr>
            <a:r>
              <a:rPr lang="fr-F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</a:t>
            </a:r>
            <a:r>
              <a:rPr lang="fr-FR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Présentation du travail de groupes – jour 3 (session 9)</a:t>
            </a:r>
            <a:endParaRPr lang="fr-FR" sz="1400" b="1" i="1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 algn="just">
              <a:buFont typeface="Wingdings" pitchFamily="2" charset="2"/>
              <a:buChar char="Ø"/>
              <a:defRPr/>
            </a:pPr>
            <a:endParaRPr lang="fr-FR" sz="16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sx="1000" sy="1000" algn="ctr" rotWithShape="0">
                  <a:srgbClr val="000000"/>
                </a:outerShdw>
                <a:reflection endPos="0" dir="5400000" sy="-100000" algn="bl" rotWithShape="0"/>
              </a:effectLst>
            </a:endParaRPr>
          </a:p>
        </p:txBody>
      </p:sp>
      <p:sp>
        <p:nvSpPr>
          <p:cNvPr id="18" name="Striped Right Arrow 17">
            <a:extLst>
              <a:ext uri="{FF2B5EF4-FFF2-40B4-BE49-F238E27FC236}">
                <a16:creationId xmlns:a16="http://schemas.microsoft.com/office/drawing/2014/main" id="{DB52420D-079D-C247-A9D6-DCF03DB94520}"/>
              </a:ext>
            </a:extLst>
          </p:cNvPr>
          <p:cNvSpPr/>
          <p:nvPr/>
        </p:nvSpPr>
        <p:spPr>
          <a:xfrm>
            <a:off x="1306148" y="6117509"/>
            <a:ext cx="638767" cy="485721"/>
          </a:xfrm>
          <a:prstGeom prst="stripedRightArrow">
            <a:avLst/>
          </a:prstGeom>
          <a:solidFill>
            <a:schemeClr val="tx2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7077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Content Placeholder 2">
            <a:extLst>
              <a:ext uri="{FF2B5EF4-FFF2-40B4-BE49-F238E27FC236}">
                <a16:creationId xmlns:a16="http://schemas.microsoft.com/office/drawing/2014/main" id="{DFA5288C-06A0-4F1B-8353-2DCFE7DE24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828800"/>
            <a:ext cx="7867650" cy="4191000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x-none" sz="3600" b="1" dirty="0"/>
              <a:t>Merci!</a:t>
            </a:r>
          </a:p>
          <a:p>
            <a:pPr algn="ctr">
              <a:buFont typeface="Arial" panose="020B0604020202020204" pitchFamily="34" charset="0"/>
              <a:buNone/>
            </a:pPr>
            <a:endParaRPr lang="en-US" altLang="x-none" sz="1800" dirty="0"/>
          </a:p>
          <a:p>
            <a:pPr algn="ctr">
              <a:buFont typeface="Arial" panose="020B0604020202020204" pitchFamily="34" charset="0"/>
              <a:buNone/>
            </a:pPr>
            <a:endParaRPr lang="en-US" altLang="x-none" sz="1800" dirty="0"/>
          </a:p>
          <a:p>
            <a:pPr algn="ctr">
              <a:buFont typeface="Arial" panose="020B0604020202020204" pitchFamily="34" charset="0"/>
              <a:buNone/>
            </a:pPr>
            <a:endParaRPr lang="en-US" altLang="x-none" b="1" dirty="0"/>
          </a:p>
          <a:p>
            <a:pPr algn="ctr">
              <a:buNone/>
            </a:pPr>
            <a:r>
              <a:rPr lang="en-US" altLang="x-none" sz="1800" dirty="0">
                <a:hlinkClick r:id="rId3"/>
              </a:rPr>
              <a:t>catherine.vandenhoof@vito.be</a:t>
            </a:r>
            <a:endParaRPr lang="en-US" altLang="x-none" sz="1800" dirty="0">
              <a:hlinkClick r:id="rId4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x-none" sz="1800" dirty="0">
                <a:hlinkClick r:id="rId4"/>
              </a:rPr>
              <a:t>bruno.smets@vito.be</a:t>
            </a:r>
            <a:endParaRPr lang="en-US" altLang="x-none" sz="1800" dirty="0"/>
          </a:p>
          <a:p>
            <a:pPr algn="ctr">
              <a:buFont typeface="Arial" panose="020B0604020202020204" pitchFamily="34" charset="0"/>
              <a:buNone/>
            </a:pPr>
            <a:endParaRPr lang="en-US" altLang="x-none" dirty="0"/>
          </a:p>
          <a:p>
            <a:pPr algn="ctr">
              <a:buFont typeface="Arial" panose="020B0604020202020204" pitchFamily="34" charset="0"/>
              <a:buNone/>
            </a:pPr>
            <a:endParaRPr lang="en-US" altLang="x-none" dirty="0"/>
          </a:p>
          <a:p>
            <a:pPr algn="ctr">
              <a:buNone/>
            </a:pPr>
            <a:r>
              <a:rPr lang="en-US" altLang="x-none" sz="1800" dirty="0">
                <a:hlinkClick r:id="rId5"/>
              </a:rPr>
              <a:t>http://papbio.vito.be</a:t>
            </a:r>
            <a:r>
              <a:rPr lang="en-US" altLang="x-none" sz="1800" dirty="0"/>
              <a:t>  </a:t>
            </a:r>
          </a:p>
          <a:p>
            <a:pPr algn="ctr">
              <a:buFont typeface="Arial" panose="020B0604020202020204" pitchFamily="34" charset="0"/>
              <a:buNone/>
            </a:pPr>
            <a:endParaRPr lang="en-US" altLang="x-none" sz="1800" dirty="0"/>
          </a:p>
          <a:p>
            <a:pPr>
              <a:buFont typeface="Arial" panose="020B0604020202020204" pitchFamily="34" charset="0"/>
              <a:buNone/>
            </a:pPr>
            <a:r>
              <a:rPr lang="en-US" altLang="x-none" sz="1800" dirty="0"/>
              <a:t> </a:t>
            </a:r>
          </a:p>
          <a:p>
            <a:pPr>
              <a:buFont typeface="Arial" panose="020B0604020202020204" pitchFamily="34" charset="0"/>
              <a:buNone/>
            </a:pPr>
            <a:endParaRPr lang="en-US" altLang="x-none" sz="1800" dirty="0"/>
          </a:p>
          <a:p>
            <a:pPr>
              <a:buFont typeface="Arial" panose="020B0604020202020204" pitchFamily="34" charset="0"/>
              <a:buNone/>
            </a:pPr>
            <a:endParaRPr lang="en-US" altLang="x-none" sz="1800" dirty="0"/>
          </a:p>
        </p:txBody>
      </p:sp>
      <p:grpSp>
        <p:nvGrpSpPr>
          <p:cNvPr id="34819" name="Group 1">
            <a:extLst>
              <a:ext uri="{FF2B5EF4-FFF2-40B4-BE49-F238E27FC236}">
                <a16:creationId xmlns:a16="http://schemas.microsoft.com/office/drawing/2014/main" id="{C50A03CF-6037-4445-83C0-637785563D29}"/>
              </a:ext>
            </a:extLst>
          </p:cNvPr>
          <p:cNvGrpSpPr>
            <a:grpSpLocks/>
          </p:cNvGrpSpPr>
          <p:nvPr/>
        </p:nvGrpSpPr>
        <p:grpSpPr bwMode="auto">
          <a:xfrm>
            <a:off x="7162800" y="61913"/>
            <a:ext cx="1690688" cy="790575"/>
            <a:chOff x="574675" y="5029200"/>
            <a:chExt cx="2225675" cy="1039813"/>
          </a:xfrm>
        </p:grpSpPr>
        <p:pic>
          <p:nvPicPr>
            <p:cNvPr id="34820" name="Picture 1">
              <a:extLst>
                <a:ext uri="{FF2B5EF4-FFF2-40B4-BE49-F238E27FC236}">
                  <a16:creationId xmlns:a16="http://schemas.microsoft.com/office/drawing/2014/main" id="{C5AD51D5-1ED7-4456-B96E-48E381DFFDB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675" y="5029200"/>
              <a:ext cx="827088" cy="1039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21" name="Picture 2">
              <a:extLst>
                <a:ext uri="{FF2B5EF4-FFF2-40B4-BE49-F238E27FC236}">
                  <a16:creationId xmlns:a16="http://schemas.microsoft.com/office/drawing/2014/main" id="{7F08AAB2-539F-4319-89FA-055BE95FE4A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5184775"/>
              <a:ext cx="1428750" cy="728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57971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ABOO">
      <a:dk1>
        <a:srgbClr val="000000"/>
      </a:dk1>
      <a:lt1>
        <a:srgbClr val="FFFFFF"/>
      </a:lt1>
      <a:dk2>
        <a:srgbClr val="58585A"/>
      </a:dk2>
      <a:lt2>
        <a:srgbClr val="CD202C"/>
      </a:lt2>
      <a:accent1>
        <a:srgbClr val="7F7F7F"/>
      </a:accent1>
      <a:accent2>
        <a:srgbClr val="A6A6A6"/>
      </a:accent2>
      <a:accent3>
        <a:srgbClr val="BFBFBF"/>
      </a:accent3>
      <a:accent4>
        <a:srgbClr val="D9D9D9"/>
      </a:accent4>
      <a:accent5>
        <a:srgbClr val="F2F2F2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B720818DD44F41B2D4358F3E4E9A08" ma:contentTypeVersion="13" ma:contentTypeDescription="Een nieuw document maken." ma:contentTypeScope="" ma:versionID="3ddc2db8f1ba358fef8f7296c809b6ad">
  <xsd:schema xmlns:xsd="http://www.w3.org/2001/XMLSchema" xmlns:xs="http://www.w3.org/2001/XMLSchema" xmlns:p="http://schemas.microsoft.com/office/2006/metadata/properties" xmlns:ns3="d7c2f0ec-bc0d-4b3b-9189-c87ec9634d1d" xmlns:ns4="48d38e47-d988-4d4a-92f6-aacde8fd9e50" targetNamespace="http://schemas.microsoft.com/office/2006/metadata/properties" ma:root="true" ma:fieldsID="4b97a66550c12fc27adf8bd48af2f6a4" ns3:_="" ns4:_="">
    <xsd:import namespace="d7c2f0ec-bc0d-4b3b-9189-c87ec9634d1d"/>
    <xsd:import namespace="48d38e47-d988-4d4a-92f6-aacde8fd9e5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c2f0ec-bc0d-4b3b-9189-c87ec9634d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d38e47-d988-4d4a-92f6-aacde8fd9e5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75D8109-08EB-428D-B64F-FB8105A4DA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3409F9D-529F-486A-AA75-BB02689076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7c2f0ec-bc0d-4b3b-9189-c87ec9634d1d"/>
    <ds:schemaRef ds:uri="48d38e47-d988-4d4a-92f6-aacde8fd9e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0CB45DC-D150-453D-84C1-92F5C2D99ECD}">
  <ds:schemaRefs>
    <ds:schemaRef ds:uri="http://purl.org/dc/elements/1.1/"/>
    <ds:schemaRef ds:uri="http://purl.org/dc/dcmitype/"/>
    <ds:schemaRef ds:uri="http://purl.org/dc/terms/"/>
    <ds:schemaRef ds:uri="48d38e47-d988-4d4a-92f6-aacde8fd9e50"/>
    <ds:schemaRef ds:uri="http://schemas.microsoft.com/office/2006/documentManagement/types"/>
    <ds:schemaRef ds:uri="http://schemas.openxmlformats.org/package/2006/metadata/core-properties"/>
    <ds:schemaRef ds:uri="d7c2f0ec-bc0d-4b3b-9189-c87ec9634d1d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22529</TotalTime>
  <Words>296</Words>
  <Application>Microsoft Macintosh PowerPoint</Application>
  <PresentationFormat>On-screen Show (4:3)</PresentationFormat>
  <Paragraphs>54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Century Gothic</vt:lpstr>
      <vt:lpstr>Wingdings</vt:lpstr>
      <vt:lpstr>Office Theme</vt:lpstr>
      <vt:lpstr>Session 7: Evaluation et valorisation de la CECN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Bruno Smets</dc:creator>
  <cp:lastModifiedBy>Catherine Van den Hoof</cp:lastModifiedBy>
  <cp:revision>872</cp:revision>
  <cp:lastPrinted>2022-09-22T20:18:40Z</cp:lastPrinted>
  <dcterms:created xsi:type="dcterms:W3CDTF">2008-05-20T08:17:38Z</dcterms:created>
  <dcterms:modified xsi:type="dcterms:W3CDTF">2023-04-26T16:47:55Z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0x010100D8B720818DD44F41B2D4358F3E4E9A08</vt:lpwstr>
  </property>
</Properties>
</file>