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713" r:id="rId5"/>
    <p:sldId id="726" r:id="rId6"/>
    <p:sldId id="664" r:id="rId7"/>
    <p:sldId id="708" r:id="rId8"/>
    <p:sldId id="709" r:id="rId9"/>
    <p:sldId id="728" r:id="rId10"/>
    <p:sldId id="714" r:id="rId11"/>
    <p:sldId id="717" r:id="rId12"/>
    <p:sldId id="727" r:id="rId13"/>
    <p:sldId id="697" r:id="rId14"/>
    <p:sldId id="651" r:id="rId15"/>
    <p:sldId id="733" r:id="rId16"/>
    <p:sldId id="723" r:id="rId17"/>
    <p:sldId id="734" r:id="rId18"/>
    <p:sldId id="710" r:id="rId19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">
          <p15:clr>
            <a:srgbClr val="A4A3A4"/>
          </p15:clr>
        </p15:guide>
        <p15:guide id="2" orient="horz" pos="918">
          <p15:clr>
            <a:srgbClr val="A4A3A4"/>
          </p15:clr>
        </p15:guide>
        <p15:guide id="3" orient="horz" pos="384">
          <p15:clr>
            <a:srgbClr val="A4A3A4"/>
          </p15:clr>
        </p15:guide>
        <p15:guide id="4" orient="horz" pos="732">
          <p15:clr>
            <a:srgbClr val="A4A3A4"/>
          </p15:clr>
        </p15:guide>
        <p15:guide id="5" orient="horz" pos="468">
          <p15:clr>
            <a:srgbClr val="A4A3A4"/>
          </p15:clr>
        </p15:guide>
        <p15:guide id="6" orient="horz" pos="648">
          <p15:clr>
            <a:srgbClr val="A4A3A4"/>
          </p15:clr>
        </p15:guide>
        <p15:guide id="7" pos="2880">
          <p15:clr>
            <a:srgbClr val="A4A3A4"/>
          </p15:clr>
        </p15:guide>
        <p15:guide id="8" pos="384">
          <p15:clr>
            <a:srgbClr val="A4A3A4"/>
          </p15:clr>
        </p15:guide>
        <p15:guide id="9">
          <p15:clr>
            <a:srgbClr val="A4A3A4"/>
          </p15:clr>
        </p15:guide>
        <p15:guide id="10" pos="53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therine Van den Hoof" initials="CV" lastIdx="9" clrIdx="0"/>
  <p:cmAuthor id="2" name="Catherine Van den Hoof" initials="CVdH" lastIdx="2" clrIdx="1">
    <p:extLst>
      <p:ext uri="{19B8F6BF-5375-455C-9EA6-DF929625EA0E}">
        <p15:presenceInfo xmlns:p15="http://schemas.microsoft.com/office/powerpoint/2012/main" userId="S::catherine.vandenhoof@vito.be::1fcebde4-eff3-4149-b78a-6a9c574c962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37A8F0"/>
    <a:srgbClr val="009900"/>
    <a:srgbClr val="96DDF0"/>
    <a:srgbClr val="BDB1A6"/>
    <a:srgbClr val="E303C8"/>
    <a:srgbClr val="EBE600"/>
    <a:srgbClr val="E98300"/>
    <a:srgbClr val="DE0000"/>
    <a:srgbClr val="0034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25" autoAdjust="0"/>
    <p:restoredTop sz="88442" autoAdjust="0"/>
  </p:normalViewPr>
  <p:slideViewPr>
    <p:cSldViewPr>
      <p:cViewPr varScale="1">
        <p:scale>
          <a:sx n="88" d="100"/>
          <a:sy n="88" d="100"/>
        </p:scale>
        <p:origin x="728" y="176"/>
      </p:cViewPr>
      <p:guideLst>
        <p:guide orient="horz" pos="192"/>
        <p:guide orient="horz" pos="918"/>
        <p:guide orient="horz" pos="384"/>
        <p:guide orient="horz" pos="732"/>
        <p:guide orient="horz" pos="468"/>
        <p:guide orient="horz" pos="648"/>
        <p:guide pos="2880"/>
        <p:guide pos="384"/>
        <p:guide/>
        <p:guide pos="53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D8AD451-F294-D443-AE8B-715620E3AFF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5CBE4B-026C-DD4E-A380-395D92B6A4D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12AE10-64E1-FD45-9BA0-8B61FA8AB37D}" type="datetimeFigureOut">
              <a:rPr lang="en-GB" smtClean="0"/>
              <a:t>21/04/2023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B14F7E-EF4D-7043-BC22-84388B5C7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D1DA25-B08E-C04E-A9CF-3670B785D14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159" y="8831059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6340F-FD2F-0A45-BFC5-4E25E7BA83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23349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C180A11-E1B3-495E-A353-8603F6560B46}"/>
              </a:ext>
            </a:extLst>
          </p:cNvPr>
          <p:cNvSpPr>
            <a:spLocks noGrp="1"/>
          </p:cNvSpPr>
          <p:nvPr>
            <p:ph type="hdr" sz="quarter"/>
          </p:nvPr>
        </p:nvSpPr>
        <p:spPr bwMode="auto">
          <a:xfrm>
            <a:off x="1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DC3922-D920-46DE-8982-D9CB5C61E840}"/>
              </a:ext>
            </a:extLst>
          </p:cNvPr>
          <p:cNvSpPr>
            <a:spLocks noGrp="1"/>
          </p:cNvSpPr>
          <p:nvPr>
            <p:ph type="dt" idx="1"/>
          </p:nvPr>
        </p:nvSpPr>
        <p:spPr bwMode="auto">
          <a:xfrm>
            <a:off x="3971797" y="0"/>
            <a:ext cx="3036967" cy="465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D493AAED-8A41-4340-A1F1-F5481FBE09AE}" type="datetimeFigureOut">
              <a:rPr lang="en-US" altLang="en-US"/>
              <a:pPr>
                <a:defRPr/>
              </a:pPr>
              <a:t>4/21/23</a:t>
            </a:fld>
            <a:endParaRPr lang="en-GB" alt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DF8B802-ECDD-406C-A93B-1D5A2A669C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9788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734" tIns="48367" rIns="96734" bIns="48367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F209B91D-777D-4705-9C23-763FCCFC2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 bwMode="auto">
          <a:xfrm>
            <a:off x="700713" y="4415530"/>
            <a:ext cx="5608975" cy="418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B71B12-3834-4A55-954B-5DC1B52DFF6F}"/>
              </a:ext>
            </a:extLst>
          </p:cNvPr>
          <p:cNvSpPr>
            <a:spLocks noGrp="1"/>
          </p:cNvSpPr>
          <p:nvPr>
            <p:ph type="ftr" sz="quarter" idx="4"/>
          </p:nvPr>
        </p:nvSpPr>
        <p:spPr bwMode="auto">
          <a:xfrm>
            <a:off x="1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defTabSz="903288" eaLnBrk="1" hangingPunct="1">
              <a:defRPr sz="13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9064A-C2B4-4257-8227-0BB77CADB3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xfrm>
            <a:off x="3971797" y="8829573"/>
            <a:ext cx="3036967" cy="46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5564" tIns="47782" rIns="95564" bIns="47782" numCol="1" anchor="b" anchorCtr="0" compatLnSpc="1">
            <a:prstTxWarp prst="textNoShape">
              <a:avLst/>
            </a:prstTxWarp>
          </a:bodyPr>
          <a:lstStyle>
            <a:lvl1pPr algn="r" defTabSz="903288" eaLnBrk="1" hangingPunct="1">
              <a:defRPr sz="1300"/>
            </a:lvl1pPr>
          </a:lstStyle>
          <a:p>
            <a:pPr>
              <a:defRPr/>
            </a:pPr>
            <a:fld id="{3EA47A95-B33D-419E-BC0B-0743FA3D677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C4D8725D-690B-4324-85B7-CE6F30AE778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0D4F13D7-2EF3-4C70-9BB9-4852274463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C0499B10-7094-4AB1-B379-671E21BA84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33425" indent="-280988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28713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8115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32000" indent="-225425" defTabSz="903288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4892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464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036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60800" indent="-225425" defTabSz="9032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F35EDDB-A38D-489A-9E99-540CFA79F18C}" type="slidenum">
              <a:rPr lang="en-GB" altLang="en-US" sz="1300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7983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8904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75541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GB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9071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endParaRPr lang="en-US" altLang="x-none" sz="280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82814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81382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15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35706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585696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1288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46176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18475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011058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méthodologie « Comptabilité Ecosystémique du Capital Naturel (CECN) » permet une description standardisée de l’état des milieux naturels et </a:t>
            </a:r>
            <a:r>
              <a:rPr lang="fr-FR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anthropisés</a:t>
            </a: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basée sur la combinaison de données géo-spatiales, de données d’observation (notamment de la biodiversité) et de statistiques socioéconomiques. Les comptes économiques et environnementaux ainsi générés, intègrent écosystèmes et biodiversité dans leur relation à l’économie et au bien-être humain et fournissent une information essentielle pour prendre des décisions en vue de la gestion durable du capital naturel (i.e. les parcs).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37100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x-none" dirty="0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6622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33E8AC0A-8C90-4661-8FE6-70BD8329DE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507BCD36-16FE-47D2-9174-8A87AB756E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x-none"/>
              <a:t> </a:t>
            </a:r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F9091B26-BF0B-4B5F-9154-E727ABC8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03288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032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1BB5D5-07A2-48A7-8E47-5D92E767A873}" type="slidenum">
              <a:rPr lang="en-GB" altLang="en-US" smtClean="0"/>
              <a:pPr/>
              <a:t>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5739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A18413B-CB07-437C-A428-7AD5CF45383D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5357CF-D2D6-45C2-BD2E-26BB03C01A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5" descr="Business card 1.jpg">
            <a:extLst>
              <a:ext uri="{FF2B5EF4-FFF2-40B4-BE49-F238E27FC236}">
                <a16:creationId xmlns:a16="http://schemas.microsoft.com/office/drawing/2014/main" id="{F2EB3C9E-F7C5-4B5C-B95A-68CC04D019E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752600"/>
            <a:ext cx="7867650" cy="1470025"/>
          </a:xfrm>
        </p:spPr>
        <p:txBody>
          <a:bodyPr lIns="0" tIns="0" anchor="t">
            <a:normAutofit/>
          </a:bodyPr>
          <a:lstStyle>
            <a:lvl1pPr>
              <a:defRPr sz="45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67100"/>
            <a:ext cx="6400800" cy="1752600"/>
          </a:xfrm>
        </p:spPr>
        <p:txBody>
          <a:bodyPr lIns="0"/>
          <a:lstStyle>
            <a:lvl1pPr marL="0" indent="0" algn="l">
              <a:buNone/>
              <a:defRPr sz="2500" b="1">
                <a:solidFill>
                  <a:srgbClr val="939393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5947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UCN_rgb_uncoated_96.jpg">
            <a:extLst>
              <a:ext uri="{FF2B5EF4-FFF2-40B4-BE49-F238E27FC236}">
                <a16:creationId xmlns:a16="http://schemas.microsoft.com/office/drawing/2014/main" id="{9DE928BD-314C-461C-B2EB-9E6294575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8AF57FA-51AB-48A1-9021-9ED276103C0A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9401022E-A8A8-4EAD-8BF9-32890CA9D00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981200"/>
            <a:ext cx="7867650" cy="4191000"/>
          </a:xfrm>
        </p:spPr>
        <p:txBody>
          <a:bodyPr lIns="0" tIns="0"/>
          <a:lstStyle>
            <a:lvl1pPr>
              <a:buClr>
                <a:srgbClr val="0098C3"/>
              </a:buClr>
              <a:defRPr/>
            </a:lvl1pPr>
            <a:lvl2pPr>
              <a:buClr>
                <a:srgbClr val="0098C3"/>
              </a:buClr>
              <a:defRPr/>
            </a:lvl2pPr>
            <a:lvl3pPr>
              <a:buClr>
                <a:srgbClr val="0098C3"/>
              </a:buClr>
              <a:buFont typeface="Wingdings" pitchFamily="2" charset="2"/>
              <a:buChar char="§"/>
              <a:defRPr baseline="0"/>
            </a:lvl3pPr>
            <a:lvl4pPr>
              <a:defRPr baseline="0"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1072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F16C7CE7-14EC-4EAB-8AB9-39407D6E6825}"/>
              </a:ext>
            </a:extLst>
          </p:cNvPr>
          <p:cNvSpPr txBox="1">
            <a:spLocks/>
          </p:cNvSpPr>
          <p:nvPr userDrawn="1"/>
        </p:nvSpPr>
        <p:spPr>
          <a:xfrm>
            <a:off x="8077200" y="6492875"/>
            <a:ext cx="381000" cy="365125"/>
          </a:xfrm>
          <a:prstGeom prst="rect">
            <a:avLst/>
          </a:prstGeom>
        </p:spPr>
        <p:txBody>
          <a:bodyPr r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F4E2E2E-CF2F-43A7-8502-631A021C4D9F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algn="r"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DCCD73-CD15-43F5-9073-DAD7AA2A7218}"/>
              </a:ext>
            </a:extLst>
          </p:cNvPr>
          <p:cNvSpPr/>
          <p:nvPr userDrawn="1"/>
        </p:nvSpPr>
        <p:spPr>
          <a:xfrm>
            <a:off x="0" y="6248400"/>
            <a:ext cx="9144000" cy="304800"/>
          </a:xfrm>
          <a:prstGeom prst="rect">
            <a:avLst/>
          </a:prstGeom>
          <a:solidFill>
            <a:srgbClr val="0098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40444-C913-4D21-8079-5E84BB12DE5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248400"/>
            <a:ext cx="847725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fr-CH" altLang="en-US" sz="1200">
                <a:solidFill>
                  <a:schemeClr val="bg1"/>
                </a:solidFill>
              </a:rPr>
              <a:t>              INTERNATIONAL UNION FOR CONSERVATION OF NATURE</a:t>
            </a:r>
            <a:endParaRPr lang="en-GB" altLang="en-US" sz="1200">
              <a:solidFill>
                <a:schemeClr val="bg1"/>
              </a:solidFill>
            </a:endParaRPr>
          </a:p>
        </p:txBody>
      </p:sp>
      <p:pic>
        <p:nvPicPr>
          <p:cNvPr id="6" name="Picture 6" descr="Business card 1.jpg">
            <a:extLst>
              <a:ext uri="{FF2B5EF4-FFF2-40B4-BE49-F238E27FC236}">
                <a16:creationId xmlns:a16="http://schemas.microsoft.com/office/drawing/2014/main" id="{A4268268-44D9-4AA5-A369-80D72CA39D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20"/>
          <a:stretch>
            <a:fillRect/>
          </a:stretch>
        </p:blipFill>
        <p:spPr bwMode="auto">
          <a:xfrm>
            <a:off x="92075" y="173038"/>
            <a:ext cx="1490663" cy="130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572000"/>
            <a:ext cx="7867650" cy="1362075"/>
          </a:xfrm>
        </p:spPr>
        <p:txBody>
          <a:bodyPr lIns="0" tIns="0" anchor="t">
            <a:normAutofit/>
          </a:bodyPr>
          <a:lstStyle>
            <a:lvl1pPr algn="l">
              <a:defRPr sz="3600" b="0" cap="all">
                <a:solidFill>
                  <a:srgbClr val="93939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003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IUCN_rgb_uncoated_96.jpg">
            <a:extLst>
              <a:ext uri="{FF2B5EF4-FFF2-40B4-BE49-F238E27FC236}">
                <a16:creationId xmlns:a16="http://schemas.microsoft.com/office/drawing/2014/main" id="{B76441A6-5870-4683-A77E-049129B68E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7BA6DE-9DB0-432B-A68E-1F89589C3146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89BA951C-DB56-427A-A67A-140E250EB9D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81201"/>
            <a:ext cx="3636264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 baseline="0"/>
            </a:lvl3pPr>
            <a:lvl4pPr>
              <a:buNone/>
              <a:defRPr sz="1200" baseline="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1981201"/>
            <a:ext cx="3638550" cy="4495799"/>
          </a:xfrm>
        </p:spPr>
        <p:txBody>
          <a:bodyPr lIns="0" tIns="0"/>
          <a:lstStyle>
            <a:lvl1pPr>
              <a:buClr>
                <a:srgbClr val="0098C3"/>
              </a:buClr>
              <a:defRPr sz="1800"/>
            </a:lvl1pPr>
            <a:lvl2pPr>
              <a:buClr>
                <a:srgbClr val="0098C3"/>
              </a:buClr>
              <a:defRPr sz="16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400"/>
            </a:lvl3pPr>
            <a:lvl4pPr>
              <a:defRPr sz="12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9972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IUCN_rgb_uncoated_96.jpg">
            <a:extLst>
              <a:ext uri="{FF2B5EF4-FFF2-40B4-BE49-F238E27FC236}">
                <a16:creationId xmlns:a16="http://schemas.microsoft.com/office/drawing/2014/main" id="{D4A6E49B-0EAE-4670-BD4D-2F45EF6F13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3" y="152400"/>
            <a:ext cx="63341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0F24159-D57F-49F3-A0BE-C54B52F28504}"/>
              </a:ext>
            </a:extLst>
          </p:cNvPr>
          <p:cNvSpPr txBox="1">
            <a:spLocks/>
          </p:cNvSpPr>
          <p:nvPr userDrawn="1"/>
        </p:nvSpPr>
        <p:spPr>
          <a:xfrm>
            <a:off x="609600" y="6492875"/>
            <a:ext cx="381000" cy="365125"/>
          </a:xfrm>
          <a:prstGeom prst="rect">
            <a:avLst/>
          </a:prstGeom>
        </p:spPr>
        <p:txBody>
          <a:bodyPr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fld id="{E1DB3C3E-7CC6-4D83-9912-5DD39FD3A5E5}" type="slidenum">
              <a:rPr lang="en-GB" altLang="en-US" sz="800" smtClean="0">
                <a:solidFill>
                  <a:srgbClr val="939393"/>
                </a:solidFill>
                <a:cs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GB" altLang="en-US" sz="800">
              <a:solidFill>
                <a:srgbClr val="939393"/>
              </a:solidFill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66800"/>
            <a:ext cx="7867650" cy="792162"/>
          </a:xfrm>
        </p:spPr>
        <p:txBody>
          <a:bodyPr lIns="0" tIns="0" rIns="0" bIns="0" anchor="t"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981200"/>
            <a:ext cx="36480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981200"/>
            <a:ext cx="3657600" cy="639762"/>
          </a:xfrm>
        </p:spPr>
        <p:txBody>
          <a:bodyPr anchor="b"/>
          <a:lstStyle>
            <a:lvl1pPr marL="0" indent="0">
              <a:buNone/>
              <a:defRPr sz="24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609600" y="2743201"/>
            <a:ext cx="3636264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819650" y="2743200"/>
            <a:ext cx="3638550" cy="3657600"/>
          </a:xfrm>
        </p:spPr>
        <p:txBody>
          <a:bodyPr/>
          <a:lstStyle>
            <a:lvl1pPr>
              <a:buClr>
                <a:srgbClr val="0098C3"/>
              </a:buClr>
              <a:defRPr sz="2000"/>
            </a:lvl1pPr>
            <a:lvl2pPr>
              <a:buClr>
                <a:srgbClr val="0098C3"/>
              </a:buClr>
              <a:defRPr sz="1800"/>
            </a:lvl2pPr>
            <a:lvl3pPr>
              <a:buClr>
                <a:srgbClr val="0098C3"/>
              </a:buClr>
              <a:buFont typeface="Wingdings" pitchFamily="2" charset="2"/>
              <a:buChar char="§"/>
              <a:defRPr sz="1600" baseline="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42221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extLst>
              <a:ext uri="{FF2B5EF4-FFF2-40B4-BE49-F238E27FC236}">
                <a16:creationId xmlns:a16="http://schemas.microsoft.com/office/drawing/2014/main" id="{D16A3A3A-67ED-4035-A20A-3971B566ABB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25" y="6183313"/>
            <a:ext cx="11176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330A104-0BB2-4889-A6EE-528CF1DB71E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" y="23813"/>
            <a:ext cx="900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EA122C-8898-4FD4-946B-5A59AC06C469}"/>
              </a:ext>
            </a:extLst>
          </p:cNvPr>
          <p:cNvSpPr/>
          <p:nvPr userDrawn="1"/>
        </p:nvSpPr>
        <p:spPr>
          <a:xfrm>
            <a:off x="-4763" y="-4763"/>
            <a:ext cx="1079501" cy="1439863"/>
          </a:xfrm>
          <a:prstGeom prst="rect">
            <a:avLst/>
          </a:prstGeom>
          <a:solidFill>
            <a:srgbClr val="67AF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nl-BE">
              <a:solidFill>
                <a:srgbClr val="67AF3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54B1AF-3B69-4031-A0A5-1DAA484B03F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2700" y="306388"/>
            <a:ext cx="1103313" cy="113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SEE </a:t>
            </a:r>
            <a:b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</a:b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THE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BIGGER</a:t>
            </a:r>
          </a:p>
          <a:p>
            <a:pPr>
              <a:defRPr/>
            </a:pPr>
            <a:r>
              <a:rPr lang="nl-BE" altLang="x-none" sz="1700" b="1">
                <a:solidFill>
                  <a:schemeClr val="bg1"/>
                </a:solidFill>
                <a:latin typeface="Century Gothic" panose="020B0502020202020204" pitchFamily="34" charset="0"/>
              </a:rPr>
              <a:t>PICTURE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C57D491-9EDD-43C1-AE55-5F942DFD311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135813" y="6345238"/>
            <a:ext cx="190023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nl-BE" altLang="x-none" sz="1100">
                <a:solidFill>
                  <a:srgbClr val="BFBFBF"/>
                </a:solidFill>
                <a:latin typeface="Century Gothic" panose="020B0502020202020204" pitchFamily="34" charset="0"/>
              </a:rPr>
              <a:t>remotesensing.vito.be</a:t>
            </a:r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1074822" y="-12591"/>
            <a:ext cx="5915000" cy="1447099"/>
          </a:xfrm>
        </p:spPr>
        <p:txBody>
          <a:bodyPr/>
          <a:lstStyle>
            <a:lvl1pPr>
              <a:defRPr b="1">
                <a:solidFill>
                  <a:srgbClr val="67AF3E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5623468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3B539444-3B90-4032-A7AC-4DDE85C12DC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15950" y="274638"/>
            <a:ext cx="788987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DBDAC2F-BA03-4542-B77B-B0061C1BECC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15950" y="1295400"/>
            <a:ext cx="7889875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fr-CH" altLang="en-US"/>
              <a:t>Third level</a:t>
            </a:r>
          </a:p>
          <a:p>
            <a:pPr lvl="0"/>
            <a:endParaRPr lang="fr-CH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kern="1200">
          <a:solidFill>
            <a:srgbClr val="939393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939393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286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58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Arial" panose="020B0604020202020204" pitchFamily="34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99CD"/>
        </a:buClr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1200" kern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FC4907FD-B177-43A7-8BEF-E66A1A10FE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6947" y="1125312"/>
            <a:ext cx="8080829" cy="2971799"/>
          </a:xfrm>
        </p:spPr>
        <p:txBody>
          <a:bodyPr anchor="b">
            <a:normAutofit fontScale="90000"/>
          </a:bodyPr>
          <a:lstStyle/>
          <a:p>
            <a:pPr algn="ctr"/>
            <a:r>
              <a:rPr lang="fr-FR" sz="3200" i="1" dirty="0"/>
              <a:t>Atelier de formation en Comptabilité Ecosystémique du Capital (CECN) dans le cadre de la gestion des aires protégées en Afrique de l’Ouest </a:t>
            </a:r>
            <a:br>
              <a:rPr lang="fr-FR" sz="3200" i="1" dirty="0"/>
            </a:br>
            <a:br>
              <a:rPr lang="fr-FR" sz="2700" i="1" dirty="0"/>
            </a:br>
            <a:r>
              <a:rPr lang="fr-FR" sz="2700" i="1" dirty="0"/>
              <a:t>Le Complexe WAP</a:t>
            </a:r>
            <a:br>
              <a:rPr lang="fr-FR" sz="3200" i="1" dirty="0"/>
            </a:br>
            <a:endParaRPr lang="fr-FR" sz="3200" i="1" dirty="0"/>
          </a:p>
        </p:txBody>
      </p:sp>
      <p:sp>
        <p:nvSpPr>
          <p:cNvPr id="11267" name="Subtitle 4">
            <a:extLst>
              <a:ext uri="{FF2B5EF4-FFF2-40B4-BE49-F238E27FC236}">
                <a16:creationId xmlns:a16="http://schemas.microsoft.com/office/drawing/2014/main" id="{06CBF0FD-A9CC-4A43-933B-E81EDE4B7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6061" y="4111625"/>
            <a:ext cx="8077200" cy="762000"/>
          </a:xfrm>
        </p:spPr>
        <p:txBody>
          <a:bodyPr/>
          <a:lstStyle/>
          <a:p>
            <a:pPr algn="ctr"/>
            <a:endParaRPr lang="fr-FR" altLang="en-US" sz="1000" i="1" dirty="0"/>
          </a:p>
          <a:p>
            <a:pPr algn="ctr"/>
            <a:r>
              <a:rPr lang="fr-FR" altLang="en-US" sz="2000" dirty="0">
                <a:solidFill>
                  <a:srgbClr val="0098C3"/>
                </a:solidFill>
              </a:rPr>
              <a:t>Cotonou, 25 - 27 avril 2023</a:t>
            </a:r>
          </a:p>
        </p:txBody>
      </p:sp>
      <p:grpSp>
        <p:nvGrpSpPr>
          <p:cNvPr id="11268" name="Group 1">
            <a:extLst>
              <a:ext uri="{FF2B5EF4-FFF2-40B4-BE49-F238E27FC236}">
                <a16:creationId xmlns:a16="http://schemas.microsoft.com/office/drawing/2014/main" id="{2ED5CE21-CE49-40E2-A2CC-CE9E193A8FB6}"/>
              </a:ext>
            </a:extLst>
          </p:cNvPr>
          <p:cNvGrpSpPr>
            <a:grpSpLocks/>
          </p:cNvGrpSpPr>
          <p:nvPr/>
        </p:nvGrpSpPr>
        <p:grpSpPr bwMode="auto">
          <a:xfrm>
            <a:off x="574675" y="5029200"/>
            <a:ext cx="2225675" cy="1039813"/>
            <a:chOff x="574675" y="5029200"/>
            <a:chExt cx="2225675" cy="1039813"/>
          </a:xfrm>
        </p:grpSpPr>
        <p:pic>
          <p:nvPicPr>
            <p:cNvPr id="11270" name="Picture 1">
              <a:extLst>
                <a:ext uri="{FF2B5EF4-FFF2-40B4-BE49-F238E27FC236}">
                  <a16:creationId xmlns:a16="http://schemas.microsoft.com/office/drawing/2014/main" id="{910C6E6C-4125-4DF1-925A-5F6B48CAF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1" name="Picture 2">
              <a:extLst>
                <a:ext uri="{FF2B5EF4-FFF2-40B4-BE49-F238E27FC236}">
                  <a16:creationId xmlns:a16="http://schemas.microsoft.com/office/drawing/2014/main" id="{544F961E-2A16-4C80-91A8-F8EAA4285E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555519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>
                <a:solidFill>
                  <a:schemeClr val="bg1"/>
                </a:solidFill>
              </a:rPr>
              <a:t>Objectif de la plateforme Sys4ENCA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E5B160-56A9-F74A-BCFC-5AB0BC832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270" y="5379942"/>
            <a:ext cx="78029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▷  permettre une comptabilisation sur de vastes étendues et à différentes échelles spatiales, une estimation des tendances et une utilisation de l’outil par un éventail de parties prenantes.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86AC68-860B-EE4F-AD1A-CA77A3C77AA5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1813525"/>
            <a:ext cx="5120680" cy="3310777"/>
          </a:xfrm>
          <a:prstGeom prst="rect">
            <a:avLst/>
          </a:prstGeom>
          <a:noFill/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CA99EBB-B06C-D543-A24C-D4E5ED2E37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3163" y="1813525"/>
            <a:ext cx="3388094" cy="122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just"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Améliorer l’accessibilité </a:t>
            </a:r>
          </a:p>
          <a:p>
            <a:pPr marL="285750" indent="-285750" algn="just"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Accroitre l’efficacité</a:t>
            </a:r>
          </a:p>
          <a:p>
            <a:pPr marL="285750" indent="-285750" algn="just"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Réduire les erreurs humaines </a:t>
            </a:r>
          </a:p>
          <a:p>
            <a:pPr marL="285750" indent="-285750" algn="just"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Réduire temps de calcul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CF4E11E-0818-8646-BA81-4F1F8BB80DEA}"/>
              </a:ext>
            </a:extLst>
          </p:cNvPr>
          <p:cNvSpPr/>
          <p:nvPr/>
        </p:nvSpPr>
        <p:spPr>
          <a:xfrm>
            <a:off x="1676400" y="2754742"/>
            <a:ext cx="838200" cy="1034524"/>
          </a:xfrm>
          <a:prstGeom prst="roundRect">
            <a:avLst/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Curved Up Arrow 10">
            <a:extLst>
              <a:ext uri="{FF2B5EF4-FFF2-40B4-BE49-F238E27FC236}">
                <a16:creationId xmlns:a16="http://schemas.microsoft.com/office/drawing/2014/main" id="{4CFB2AF1-124B-BD46-9E95-A9B529341A67}"/>
              </a:ext>
            </a:extLst>
          </p:cNvPr>
          <p:cNvSpPr/>
          <p:nvPr/>
        </p:nvSpPr>
        <p:spPr>
          <a:xfrm rot="16376009">
            <a:off x="2359994" y="3595871"/>
            <a:ext cx="484582" cy="150768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3896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>
                <a:solidFill>
                  <a:schemeClr val="bg1"/>
                </a:solidFill>
              </a:rPr>
              <a:t>Sys4ENCA en appui de la gestion des aires protégées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06069C99-3ABF-445C-8398-99536DB33CFC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" t="5357" r="1121" b="3572"/>
          <a:stretch/>
        </p:blipFill>
        <p:spPr>
          <a:xfrm>
            <a:off x="570139" y="2612137"/>
            <a:ext cx="8150679" cy="40243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AE487E3-F255-234E-9CB4-3C1FB04C1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28" y="1575752"/>
            <a:ext cx="84201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Etude pilote sur une zone transfrontalière (Sénégal et Guinée) avec suivi de l’évolution de la valeur écosystémique depuis 2000 → Une approche multi-niveau</a:t>
            </a:r>
          </a:p>
        </p:txBody>
      </p:sp>
    </p:spTree>
    <p:extLst>
      <p:ext uri="{BB962C8B-B14F-4D97-AF65-F5344CB8AC3E}">
        <p14:creationId xmlns:p14="http://schemas.microsoft.com/office/powerpoint/2010/main" val="3287369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>
                <a:solidFill>
                  <a:schemeClr val="bg1"/>
                </a:solidFill>
              </a:rPr>
              <a:t>Evaluation des résultats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5D994E-1170-AE4E-A333-8ADFC40C9A83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1046" y="1797541"/>
            <a:ext cx="2730635" cy="222453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7F3D3C-6985-5C41-B6A9-F69A6822BDB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01282" y="1847213"/>
            <a:ext cx="2660550" cy="21952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1F5718-EB26-BE42-84D6-9BDA977DFA8A}"/>
              </a:ext>
            </a:extLst>
          </p:cNvPr>
          <p:cNvSpPr txBox="1"/>
          <p:nvPr/>
        </p:nvSpPr>
        <p:spPr>
          <a:xfrm>
            <a:off x="5569405" y="3324158"/>
            <a:ext cx="3436483" cy="329320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Recommandations </a:t>
            </a:r>
          </a:p>
          <a:p>
            <a:endParaRPr lang="fr-FR" sz="1100" b="1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fr-FR" sz="1600" dirty="0">
                <a:cs typeface="Arial" panose="020B0604020202020204" pitchFamily="34" charset="0"/>
              </a:rPr>
              <a:t>Transférer les compétences et r</a:t>
            </a:r>
            <a:r>
              <a:rPr lang="fr-FR" sz="1600" dirty="0">
                <a:ea typeface="Times New Roman" panose="02020603050405020304" pitchFamily="18" charset="0"/>
                <a:cs typeface="Arial" panose="020B0604020202020204" pitchFamily="34" charset="0"/>
              </a:rPr>
              <a:t>enforcer les capacités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fr-FR" sz="1600" dirty="0">
                <a:ea typeface="Times New Roman" panose="02020603050405020304" pitchFamily="18" charset="0"/>
                <a:cs typeface="Arial" panose="020B0604020202020204" pitchFamily="34" charset="0"/>
              </a:rPr>
              <a:t>Développer un réseau d’experts CECN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fr-FR" sz="1600" dirty="0">
                <a:ea typeface="Times New Roman" panose="02020603050405020304" pitchFamily="18" charset="0"/>
                <a:cs typeface="Arial" panose="020B0604020202020204" pitchFamily="34" charset="0"/>
              </a:rPr>
              <a:t>Vulgariser les sorties pour les décideurs</a:t>
            </a:r>
            <a:endParaRPr lang="en-GB" sz="16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fr-FR" sz="1600" dirty="0">
                <a:ea typeface="Times New Roman" panose="02020603050405020304" pitchFamily="18" charset="0"/>
                <a:cs typeface="Arial" panose="020B0604020202020204" pitchFamily="34" charset="0"/>
              </a:rPr>
              <a:t>Rédiger des textes narratifs sous forme de bulletins, newsletters, </a:t>
            </a:r>
            <a:r>
              <a:rPr lang="fr-FR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policy</a:t>
            </a:r>
            <a:r>
              <a:rPr lang="fr-FR" sz="1600" dirty="0"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 err="1">
                <a:ea typeface="Times New Roman" panose="02020603050405020304" pitchFamily="18" charset="0"/>
                <a:cs typeface="Arial" panose="020B0604020202020204" pitchFamily="34" charset="0"/>
              </a:rPr>
              <a:t>brief</a:t>
            </a:r>
            <a:endParaRPr lang="fr-FR" sz="1600" dirty="0"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5750" indent="-285750">
              <a:buFont typeface="Wingdings" pitchFamily="2" charset="2"/>
              <a:buChar char="Ø"/>
            </a:pPr>
            <a:r>
              <a:rPr lang="fr-FR" sz="1600" dirty="0">
                <a:cs typeface="Arial" panose="020B0604020202020204" pitchFamily="34" charset="0"/>
              </a:rPr>
              <a:t>Développer une structure de collectes et partage de données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9E35A35-A11C-5148-BE73-CF7FD050A657}"/>
              </a:ext>
            </a:extLst>
          </p:cNvPr>
          <p:cNvSpPr txBox="1"/>
          <p:nvPr/>
        </p:nvSpPr>
        <p:spPr>
          <a:xfrm>
            <a:off x="173943" y="4432154"/>
            <a:ext cx="5160057" cy="2246769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distribution spatiale des valeurs écologiques est</a:t>
            </a:r>
            <a:r>
              <a:rPr lang="fr-F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en général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fr-F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accord 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avec la réalité,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large couverture spatiale des sorties de Sys4ENCA donne une </a:t>
            </a:r>
            <a:r>
              <a:rPr lang="fr-F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vision panoramique et uniforme 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sur toute la région transfrontalière: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742950" lvl="1" indent="-285750">
              <a:buFontTx/>
              <a:buChar char="-"/>
            </a:pP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</a:t>
            </a:r>
            <a:r>
              <a:rPr lang="fr-F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connexion entre les parcs 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peut être évaluée (corridors vs. fragmentation),</a:t>
            </a:r>
          </a:p>
          <a:p>
            <a:pPr marL="742950" lvl="1" indent="-285750">
              <a:buFontTx/>
              <a:buChar char="-"/>
            </a:pP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L’aspect transfrontalier permet la prise de </a:t>
            </a:r>
            <a:r>
              <a:rPr lang="fr-FR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décision commune et cohérente</a:t>
            </a:r>
            <a:r>
              <a:rPr lang="fr-F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ainsi que le développement de réseau et l’échange d’expérience.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E3C7160-3555-0642-930A-7D47B4E24A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9405" y="1610950"/>
            <a:ext cx="341471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en-GB" sz="18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▻</a:t>
            </a:r>
            <a:r>
              <a:rPr lang="en-GB" sz="1600" b="1" dirty="0">
                <a:solidFill>
                  <a:schemeClr val="bg1">
                    <a:lumMod val="50000"/>
                  </a:schemeClr>
                </a:solidFill>
                <a:effectLst>
                  <a:outerShdw sx="1000" sy="1000" algn="ctr" rotWithShape="0">
                    <a:srgbClr val="000000"/>
                  </a:outerShdw>
                  <a:reflection endPos="0" dir="5400000" sy="-100000" algn="bl" rotWithShape="0"/>
                </a:effectLst>
              </a:rPr>
              <a:t> </a:t>
            </a:r>
            <a:r>
              <a:rPr lang="fr-FR" sz="1800" b="1" dirty="0">
                <a:solidFill>
                  <a:schemeClr val="accent1"/>
                </a:solidFill>
              </a:rPr>
              <a:t>Décembre 2022, Conakry:</a:t>
            </a:r>
          </a:p>
          <a:p>
            <a:pPr algn="just">
              <a:buNone/>
              <a:defRPr/>
            </a:pPr>
            <a:endParaRPr lang="fr-FR" sz="800" b="1" dirty="0">
              <a:solidFill>
                <a:schemeClr val="accent1"/>
              </a:solidFill>
            </a:endParaRPr>
          </a:p>
          <a:p>
            <a:pPr algn="just">
              <a:buNone/>
              <a:defRPr/>
            </a:pPr>
            <a:r>
              <a:rPr lang="fr-FR" sz="1400" b="1" dirty="0">
                <a:solidFill>
                  <a:schemeClr val="accent1"/>
                </a:solidFill>
              </a:rPr>
              <a:t>Atelier d’évaluation et d’échanges visant à établir une capacité régionale en matière de comptabilité écosystémique du capital naturel</a:t>
            </a:r>
            <a:endParaRPr lang="en-GB" sz="1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81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530E42A-B0CF-A048-8DD0-42B5F11001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28" t="-1" r="68137" b="60203"/>
          <a:stretch/>
        </p:blipFill>
        <p:spPr>
          <a:xfrm>
            <a:off x="228600" y="4475211"/>
            <a:ext cx="2259650" cy="2155970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Le déploiement de la CECN en Afrique de l’Ouest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DDAA1D-C2A7-C94B-A2F1-84FFA9011D5C}"/>
              </a:ext>
            </a:extLst>
          </p:cNvPr>
          <p:cNvSpPr txBox="1"/>
          <p:nvPr/>
        </p:nvSpPr>
        <p:spPr>
          <a:xfrm>
            <a:off x="132874" y="1610950"/>
            <a:ext cx="3503299" cy="273921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Capacitation</a:t>
            </a:r>
            <a:endParaRPr lang="fr-FR" sz="1600" b="1" i="1" dirty="0"/>
          </a:p>
          <a:p>
            <a:pPr algn="ctr"/>
            <a:endParaRPr lang="fr-FR" sz="1200" dirty="0"/>
          </a:p>
          <a:p>
            <a:pPr algn="ctr"/>
            <a:r>
              <a:rPr lang="fr-FR" sz="1400" dirty="0"/>
              <a:t>Formation CECN et Sys4ENCA</a:t>
            </a:r>
          </a:p>
          <a:p>
            <a:pPr algn="ctr"/>
            <a:r>
              <a:rPr lang="fr-FR" sz="1400" dirty="0"/>
              <a:t>(en collaboration avec OSS)</a:t>
            </a:r>
          </a:p>
          <a:p>
            <a:pPr algn="ctr"/>
            <a:endParaRPr lang="fr-FR" sz="1200" dirty="0"/>
          </a:p>
          <a:p>
            <a:pPr algn="ctr"/>
            <a:r>
              <a:rPr lang="fr-FR" sz="1200" i="1" dirty="0"/>
              <a:t>Ouagadougou, sept. 2022 </a:t>
            </a:r>
          </a:p>
          <a:p>
            <a:pPr algn="ctr"/>
            <a:r>
              <a:rPr lang="fr-FR" sz="1200" i="1" dirty="0"/>
              <a:t>Cotonou, avril 2023 </a:t>
            </a:r>
          </a:p>
          <a:p>
            <a:pPr algn="ctr"/>
            <a:r>
              <a:rPr lang="fr-FR" sz="1200" i="1" u="sng" dirty="0"/>
              <a:t>TBD, juin-septembre 2023</a:t>
            </a:r>
            <a:endParaRPr lang="fr-FR" sz="1200" u="sng" dirty="0"/>
          </a:p>
          <a:p>
            <a:pPr algn="ctr"/>
            <a:endParaRPr lang="fr-FR" sz="1200" dirty="0"/>
          </a:p>
          <a:p>
            <a:pPr algn="ctr"/>
            <a:endParaRPr lang="fr-FR" sz="1200" dirty="0"/>
          </a:p>
          <a:p>
            <a:pPr algn="ctr"/>
            <a:endParaRPr lang="fr-FR" sz="1200" dirty="0"/>
          </a:p>
          <a:p>
            <a:pPr algn="ctr"/>
            <a:r>
              <a:rPr lang="fr-FR" sz="1200" dirty="0"/>
              <a:t>Entrée: Données globales (libres)</a:t>
            </a:r>
          </a:p>
          <a:p>
            <a:endParaRPr lang="fr-FR" sz="800" dirty="0"/>
          </a:p>
          <a:p>
            <a:pPr algn="ctr"/>
            <a:r>
              <a:rPr lang="fr-FR" sz="1200" dirty="0"/>
              <a:t>-&gt; </a:t>
            </a:r>
            <a:r>
              <a:rPr lang="fr-FR" sz="1200" b="1" i="1" dirty="0"/>
              <a:t>Tier-1</a:t>
            </a:r>
            <a:endParaRPr lang="fr-FR" sz="1200" i="1" dirty="0"/>
          </a:p>
        </p:txBody>
      </p:sp>
      <p:sp>
        <p:nvSpPr>
          <p:cNvPr id="24" name="Down Arrow 23">
            <a:extLst>
              <a:ext uri="{FF2B5EF4-FFF2-40B4-BE49-F238E27FC236}">
                <a16:creationId xmlns:a16="http://schemas.microsoft.com/office/drawing/2014/main" id="{FAB9F0F6-BB29-824E-8D2C-473B98CD3534}"/>
              </a:ext>
            </a:extLst>
          </p:cNvPr>
          <p:cNvSpPr/>
          <p:nvPr/>
        </p:nvSpPr>
        <p:spPr>
          <a:xfrm>
            <a:off x="1769069" y="3447051"/>
            <a:ext cx="230908" cy="2178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EC0FF6F-756F-B749-B9E7-42CF158D921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35385" r="78860" b="31094"/>
          <a:stretch/>
        </p:blipFill>
        <p:spPr>
          <a:xfrm>
            <a:off x="3807599" y="1489248"/>
            <a:ext cx="1412201" cy="159218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0DA1CA0-148B-EC4A-B4BF-37F533615118}"/>
              </a:ext>
            </a:extLst>
          </p:cNvPr>
          <p:cNvSpPr txBox="1"/>
          <p:nvPr/>
        </p:nvSpPr>
        <p:spPr>
          <a:xfrm>
            <a:off x="5403928" y="1619497"/>
            <a:ext cx="3503299" cy="2739211"/>
          </a:xfrm>
          <a:prstGeom prst="rect">
            <a:avLst/>
          </a:prstGeom>
          <a:noFill/>
          <a:ln>
            <a:solidFill>
              <a:schemeClr val="accent1"/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600" b="1" dirty="0"/>
              <a:t>Appropriation</a:t>
            </a:r>
            <a:endParaRPr lang="fr-FR" sz="1600" b="1" i="1" dirty="0"/>
          </a:p>
          <a:p>
            <a:pPr algn="ctr"/>
            <a:endParaRPr lang="fr-FR" sz="1200" dirty="0"/>
          </a:p>
          <a:p>
            <a:pPr algn="ctr"/>
            <a:r>
              <a:rPr lang="fr-FR" sz="1400" dirty="0"/>
              <a:t>Atelier Sys4ENCA</a:t>
            </a:r>
          </a:p>
          <a:p>
            <a:pPr algn="ctr"/>
            <a:r>
              <a:rPr lang="fr-FR" sz="1400" dirty="0"/>
              <a:t>(en collaboration avec OSS)</a:t>
            </a:r>
          </a:p>
          <a:p>
            <a:pPr algn="ctr"/>
            <a:endParaRPr lang="fr-FR" sz="1200" dirty="0"/>
          </a:p>
          <a:p>
            <a:pPr algn="ctr"/>
            <a:r>
              <a:rPr lang="fr-FR" sz="1200" i="1" u="sng" dirty="0"/>
              <a:t>TBD, juin-septembre 2023</a:t>
            </a:r>
            <a:endParaRPr lang="fr-FR" sz="1200" u="sng" dirty="0"/>
          </a:p>
          <a:p>
            <a:pPr algn="ctr"/>
            <a:endParaRPr lang="fr-FR" sz="1200" dirty="0"/>
          </a:p>
          <a:p>
            <a:pPr algn="ctr"/>
            <a:r>
              <a:rPr lang="fr-FR" sz="1200" dirty="0"/>
              <a:t>Reprise du suivi par OSS au niveau tier-2 dans le contexte de </a:t>
            </a:r>
            <a:r>
              <a:rPr lang="fr-FR" sz="1200" dirty="0" err="1"/>
              <a:t>Copernicea</a:t>
            </a:r>
            <a:endParaRPr lang="fr-FR" sz="1200" dirty="0"/>
          </a:p>
          <a:p>
            <a:pPr algn="ctr"/>
            <a:endParaRPr lang="fr-FR" sz="1200" dirty="0"/>
          </a:p>
          <a:p>
            <a:pPr algn="ctr"/>
            <a:endParaRPr lang="fr-FR" sz="1200" dirty="0"/>
          </a:p>
          <a:p>
            <a:pPr algn="ctr"/>
            <a:r>
              <a:rPr lang="fr-FR" sz="1200" dirty="0"/>
              <a:t>     Entrée: Données nationales/locales</a:t>
            </a:r>
          </a:p>
          <a:p>
            <a:endParaRPr lang="fr-FR" sz="800" dirty="0"/>
          </a:p>
          <a:p>
            <a:pPr algn="ctr"/>
            <a:r>
              <a:rPr lang="fr-FR" sz="1200" dirty="0"/>
              <a:t>-&gt; </a:t>
            </a:r>
            <a:r>
              <a:rPr lang="fr-FR" sz="1200" b="1" i="1" dirty="0"/>
              <a:t>Tier-2/3</a:t>
            </a:r>
            <a:endParaRPr lang="fr-FR" sz="1200" i="1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FD4BC863-CAAE-ED49-BCA8-9776ABAE534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0121"/>
          <a:stretch/>
        </p:blipFill>
        <p:spPr>
          <a:xfrm>
            <a:off x="2773179" y="3105829"/>
            <a:ext cx="3481043" cy="354147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7249457-B838-E047-92DC-215BE578E0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9" t="1" r="2771" b="5904"/>
          <a:stretch/>
        </p:blipFill>
        <p:spPr>
          <a:xfrm>
            <a:off x="6386752" y="4632603"/>
            <a:ext cx="2507776" cy="193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9306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Objectif et résultats escomptés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CE48A5-846E-9B40-99D5-1E41D0F6C3C2}"/>
              </a:ext>
            </a:extLst>
          </p:cNvPr>
          <p:cNvSpPr/>
          <p:nvPr/>
        </p:nvSpPr>
        <p:spPr>
          <a:xfrm>
            <a:off x="228600" y="1905000"/>
            <a:ext cx="43434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Renforcer la connaissance en </a:t>
            </a:r>
            <a:r>
              <a:rPr lang="fr-FR" sz="1600" b="1" dirty="0"/>
              <a:t>comptabilité écosystémique</a:t>
            </a:r>
            <a:r>
              <a:rPr lang="fr-FR" sz="1600" dirty="0"/>
              <a:t>, en général, et plus spécifiquement dans le contexte de la gestion des aires protégées,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Renforcer les capacités des participants à la </a:t>
            </a:r>
            <a:r>
              <a:rPr lang="fr-FR" sz="1600" b="1" dirty="0"/>
              <a:t>méthodologie CECN</a:t>
            </a:r>
            <a:r>
              <a:rPr lang="fr-FR" sz="1600" dirty="0"/>
              <a:t> ; </a:t>
            </a:r>
            <a:r>
              <a:rPr lang="fr-FR" sz="1600" b="1" dirty="0"/>
              <a:t>incl. données d’entrée et comptabilisation des comptes</a:t>
            </a:r>
            <a:r>
              <a:rPr lang="fr-FR" sz="1600" dirty="0"/>
              <a:t>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Présenter les </a:t>
            </a:r>
            <a:r>
              <a:rPr lang="fr-FR" sz="1600" b="1" dirty="0"/>
              <a:t>résultats des comptes écosystémiques du Complexe-WAP</a:t>
            </a:r>
            <a:r>
              <a:rPr lang="fr-FR" sz="1600" dirty="0"/>
              <a:t>, basés sur des données globales libres,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Renforcer les capacités des participants à </a:t>
            </a:r>
            <a:r>
              <a:rPr lang="fr-FR" sz="1600" b="1" dirty="0"/>
              <a:t>l’analyse des résultats </a:t>
            </a:r>
            <a:r>
              <a:rPr lang="fr-FR" sz="1600" dirty="0"/>
              <a:t>et des indicateurs de la CECN,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Permettre une </a:t>
            </a:r>
            <a:r>
              <a:rPr lang="fr-FR" sz="1600" b="1" dirty="0"/>
              <a:t>première évaluation </a:t>
            </a:r>
            <a:r>
              <a:rPr lang="fr-FR" sz="1600" dirty="0"/>
              <a:t>des résultats des comptes écosystémiques pour le Complexe-WAP produits par Sys4ENCA.</a:t>
            </a:r>
            <a:endParaRPr lang="en-GB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7DFA44-AC40-0049-8109-C39B7143961B}"/>
              </a:ext>
            </a:extLst>
          </p:cNvPr>
          <p:cNvSpPr/>
          <p:nvPr/>
        </p:nvSpPr>
        <p:spPr>
          <a:xfrm>
            <a:off x="4572000" y="1905000"/>
            <a:ext cx="43434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Le </a:t>
            </a:r>
            <a:r>
              <a:rPr lang="fr-FR" sz="1600" b="1" dirty="0"/>
              <a:t>concept de comptabilité écosystémique</a:t>
            </a:r>
            <a:r>
              <a:rPr lang="fr-FR" sz="1600" dirty="0"/>
              <a:t>, en général et plus spécifiquement dans le contexte des aires protégées est mieux connu,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Les principes de </a:t>
            </a:r>
            <a:r>
              <a:rPr lang="fr-FR" sz="1600" b="1" dirty="0"/>
              <a:t>méthodologie CECN</a:t>
            </a:r>
            <a:r>
              <a:rPr lang="fr-FR" sz="1600" dirty="0"/>
              <a:t> sont assimiles, en vue d’une </a:t>
            </a:r>
            <a:r>
              <a:rPr lang="fr-FR" sz="1600" u="sng" dirty="0"/>
              <a:t>formation SyS4ENCA prévue pour juin- sept. 2023</a:t>
            </a:r>
            <a:r>
              <a:rPr lang="fr-FR" sz="1600" dirty="0"/>
              <a:t>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600" dirty="0"/>
              <a:t>Les participants sont outillés à </a:t>
            </a:r>
            <a:r>
              <a:rPr lang="fr-FR" sz="1600" b="1" dirty="0"/>
              <a:t>l’analyse des résultants</a:t>
            </a:r>
            <a:r>
              <a:rPr lang="fr-FR" sz="1600" dirty="0"/>
              <a:t> et des indicateurs de la CECN 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Une première </a:t>
            </a:r>
            <a:r>
              <a:rPr lang="fr-FR" sz="1600" b="1" dirty="0"/>
              <a:t>évaluation des comptes </a:t>
            </a:r>
            <a:r>
              <a:rPr lang="fr-FR" sz="1600" dirty="0"/>
              <a:t>écosystémiques du complexe-WAP est publiée sous forme de rapport,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Les </a:t>
            </a:r>
            <a:r>
              <a:rPr lang="fr-FR" sz="1600" b="1" dirty="0"/>
              <a:t>capacités, lacunes et limites technique </a:t>
            </a:r>
            <a:r>
              <a:rPr lang="fr-FR" sz="1600" dirty="0"/>
              <a:t>de l’outil sont établies,</a:t>
            </a:r>
            <a:endParaRPr lang="en-GB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Des </a:t>
            </a:r>
            <a:r>
              <a:rPr lang="fr-FR" sz="1600" b="1" dirty="0"/>
              <a:t>recommandations et actions </a:t>
            </a:r>
            <a:r>
              <a:rPr lang="fr-FR" sz="1600" dirty="0"/>
              <a:t>sont définies en vue d’une meilleurs représentation des valeurs écologiques du complexe-WAP.</a:t>
            </a:r>
            <a:endParaRPr lang="en-GB" sz="1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358164-D26E-B54E-8871-D2F84D541C13}"/>
              </a:ext>
            </a:extLst>
          </p:cNvPr>
          <p:cNvSpPr txBox="1"/>
          <p:nvPr/>
        </p:nvSpPr>
        <p:spPr>
          <a:xfrm>
            <a:off x="1444682" y="1492428"/>
            <a:ext cx="58705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000" u="sng" dirty="0"/>
              <a:t>Objectifs</a:t>
            </a:r>
            <a:r>
              <a:rPr lang="fr-FR" sz="2000" dirty="0"/>
              <a:t>		             		</a:t>
            </a:r>
            <a:r>
              <a:rPr lang="fr-FR" sz="2000" u="sng" dirty="0"/>
              <a:t>Résultats</a:t>
            </a:r>
          </a:p>
        </p:txBody>
      </p:sp>
    </p:spTree>
    <p:extLst>
      <p:ext uri="{BB962C8B-B14F-4D97-AF65-F5344CB8AC3E}">
        <p14:creationId xmlns:p14="http://schemas.microsoft.com/office/powerpoint/2010/main" val="2972750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9C9149F-3391-5D46-B243-622658A77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254" y="1499685"/>
            <a:ext cx="5943600" cy="5448300"/>
          </a:xfrm>
          <a:prstGeom prst="rect">
            <a:avLst/>
          </a:prstGeom>
        </p:spPr>
      </p:pic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Agenda : 1</a:t>
            </a:r>
            <a:r>
              <a:rPr lang="fr-FR" sz="2500" b="1" baseline="30000" dirty="0">
                <a:solidFill>
                  <a:schemeClr val="bg1"/>
                </a:solidFill>
              </a:rPr>
              <a:t>ier</a:t>
            </a:r>
            <a:r>
              <a:rPr lang="fr-FR" sz="2500" b="1" dirty="0">
                <a:solidFill>
                  <a:schemeClr val="bg1"/>
                </a:solidFill>
              </a:rPr>
              <a:t> journée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025B449E-34F6-E046-BCC9-E3A3431B16A0}"/>
              </a:ext>
            </a:extLst>
          </p:cNvPr>
          <p:cNvSpPr/>
          <p:nvPr/>
        </p:nvSpPr>
        <p:spPr>
          <a:xfrm>
            <a:off x="2667000" y="2979076"/>
            <a:ext cx="1219200" cy="304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9B3472-1314-9B49-B95C-1E6EFAA91BD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4" t="26785" r="17444" b="25001"/>
          <a:stretch/>
        </p:blipFill>
        <p:spPr>
          <a:xfrm>
            <a:off x="304800" y="2462444"/>
            <a:ext cx="1326679" cy="890356"/>
          </a:xfrm>
          <a:prstGeom prst="rect">
            <a:avLst/>
          </a:prstGeom>
        </p:spPr>
      </p:pic>
      <p:sp>
        <p:nvSpPr>
          <p:cNvPr id="9" name="Striped Right Arrow 8">
            <a:extLst>
              <a:ext uri="{FF2B5EF4-FFF2-40B4-BE49-F238E27FC236}">
                <a16:creationId xmlns:a16="http://schemas.microsoft.com/office/drawing/2014/main" id="{99F4EC93-A2CD-EC45-A320-A0779F993075}"/>
              </a:ext>
            </a:extLst>
          </p:cNvPr>
          <p:cNvSpPr/>
          <p:nvPr/>
        </p:nvSpPr>
        <p:spPr>
          <a:xfrm rot="11858564">
            <a:off x="1965224" y="2783171"/>
            <a:ext cx="502121" cy="304800"/>
          </a:xfrm>
          <a:prstGeom prst="stripedRightArrow">
            <a:avLst/>
          </a:prstGeom>
          <a:solidFill>
            <a:schemeClr val="accent3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4698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Bienvenue à tous 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CE48A5-846E-9B40-99D5-1E41D0F6C3C2}"/>
              </a:ext>
            </a:extLst>
          </p:cNvPr>
          <p:cNvSpPr/>
          <p:nvPr/>
        </p:nvSpPr>
        <p:spPr>
          <a:xfrm>
            <a:off x="1219200" y="1752600"/>
            <a:ext cx="7086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Représentants du Parc National du W, Niger,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W, Burkina Faso,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Arly, Burkina Faso,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W, République du Bénin,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</a:t>
            </a:r>
            <a:r>
              <a:rPr lang="fr-FR" sz="1600" dirty="0" err="1"/>
              <a:t>Pendjari</a:t>
            </a:r>
            <a:r>
              <a:rPr lang="fr-FR" sz="1600" dirty="0"/>
              <a:t>, République du Bénin,</a:t>
            </a:r>
          </a:p>
          <a:p>
            <a:pPr lvl="0"/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Centre National de Gestion des Réserves de Faune (CENAGREF), République du Bénin,</a:t>
            </a:r>
            <a:endParaRPr lang="en-GB" sz="1600" dirty="0"/>
          </a:p>
          <a:p>
            <a:pPr lvl="0"/>
            <a:r>
              <a:rPr lang="en-GB" sz="1600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de la DG Environnement et Climat (DGEC), République du Bénin,</a:t>
            </a:r>
          </a:p>
          <a:p>
            <a:pPr lvl="0"/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Représentants de l’Observatoire du Sahara et du Sahel (OSS), </a:t>
            </a:r>
          </a:p>
          <a:p>
            <a:pPr lvl="0"/>
            <a:endParaRPr lang="fr-FR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Représentants de VITO,</a:t>
            </a:r>
          </a:p>
          <a:p>
            <a:pPr lvl="0"/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de UICN.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2644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Agenda : 1</a:t>
            </a:r>
            <a:r>
              <a:rPr lang="fr-FR" sz="2500" b="1" baseline="30000" dirty="0">
                <a:solidFill>
                  <a:schemeClr val="bg1"/>
                </a:solidFill>
              </a:rPr>
              <a:t>ier</a:t>
            </a:r>
            <a:r>
              <a:rPr lang="fr-FR" sz="2500" b="1" dirty="0">
                <a:solidFill>
                  <a:schemeClr val="bg1"/>
                </a:solidFill>
              </a:rPr>
              <a:t> journée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B079603-6C2D-F54C-9370-9733BE681F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8300" y="1504399"/>
            <a:ext cx="5867400" cy="537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287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Agenda : 2</a:t>
            </a:r>
            <a:r>
              <a:rPr lang="fr-FR" sz="2500" b="1" baseline="30000" dirty="0">
                <a:solidFill>
                  <a:schemeClr val="bg1"/>
                </a:solidFill>
              </a:rPr>
              <a:t>ieme</a:t>
            </a:r>
            <a:r>
              <a:rPr lang="fr-FR" sz="2500" b="1" dirty="0">
                <a:solidFill>
                  <a:schemeClr val="bg1"/>
                </a:solidFill>
              </a:rPr>
              <a:t> journée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2608E3-740B-B446-A851-674B32646D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1720850"/>
            <a:ext cx="5943600" cy="34163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DE411C8-9064-C343-98F2-05A7378F2FCD}"/>
              </a:ext>
            </a:extLst>
          </p:cNvPr>
          <p:cNvSpPr txBox="1"/>
          <p:nvPr/>
        </p:nvSpPr>
        <p:spPr>
          <a:xfrm>
            <a:off x="152400" y="3581400"/>
            <a:ext cx="1295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fr-FR" sz="1000" b="1" i="1" dirty="0">
                <a:solidFill>
                  <a:srgbClr val="0070C0"/>
                </a:solidFill>
                <a:latin typeface="+mj-lt"/>
              </a:rPr>
              <a:t>Présentation du Complexe WAP par les experts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6BA6C2-DC68-F144-A8BF-5DBBA26126E9}"/>
              </a:ext>
            </a:extLst>
          </p:cNvPr>
          <p:cNvSpPr txBox="1"/>
          <p:nvPr/>
        </p:nvSpPr>
        <p:spPr>
          <a:xfrm>
            <a:off x="2209800" y="4724400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fr-FR" sz="1000" b="1" i="1" dirty="0">
                <a:solidFill>
                  <a:srgbClr val="0070C0"/>
                </a:solidFill>
                <a:latin typeface="+mj-lt"/>
              </a:rPr>
              <a:t>Travail de groupes</a:t>
            </a:r>
          </a:p>
        </p:txBody>
      </p:sp>
      <p:cxnSp>
        <p:nvCxnSpPr>
          <p:cNvPr id="14" name="Curved Connector 13">
            <a:extLst>
              <a:ext uri="{FF2B5EF4-FFF2-40B4-BE49-F238E27FC236}">
                <a16:creationId xmlns:a16="http://schemas.microsoft.com/office/drawing/2014/main" id="{4A319CB9-0902-4C42-BBB0-FC0E16404343}"/>
              </a:ext>
            </a:extLst>
          </p:cNvPr>
          <p:cNvCxnSpPr>
            <a:cxnSpLocks/>
          </p:cNvCxnSpPr>
          <p:nvPr/>
        </p:nvCxnSpPr>
        <p:spPr>
          <a:xfrm>
            <a:off x="1219200" y="3962400"/>
            <a:ext cx="1295400" cy="304800"/>
          </a:xfrm>
          <a:prstGeom prst="curvedConnector3">
            <a:avLst>
              <a:gd name="adj1" fmla="val 28711"/>
            </a:avLst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4CBA8A6-D328-9540-8A21-63C8FD0C16EF}"/>
              </a:ext>
            </a:extLst>
          </p:cNvPr>
          <p:cNvCxnSpPr>
            <a:cxnSpLocks/>
          </p:cNvCxnSpPr>
          <p:nvPr/>
        </p:nvCxnSpPr>
        <p:spPr>
          <a:xfrm>
            <a:off x="2895600" y="4724400"/>
            <a:ext cx="1219200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6597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Agenda : 3</a:t>
            </a:r>
            <a:r>
              <a:rPr lang="fr-FR" sz="2500" b="1" baseline="30000" dirty="0">
                <a:solidFill>
                  <a:schemeClr val="bg1"/>
                </a:solidFill>
              </a:rPr>
              <a:t>ieme</a:t>
            </a:r>
            <a:r>
              <a:rPr lang="fr-FR" sz="2500" b="1" dirty="0">
                <a:solidFill>
                  <a:schemeClr val="bg1"/>
                </a:solidFill>
              </a:rPr>
              <a:t> journée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42B86A7-39A0-E144-9B61-EE39B767A2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0200" y="1610950"/>
            <a:ext cx="5943600" cy="44704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3B564A-E114-0947-9DF5-F6F115895D25}"/>
              </a:ext>
            </a:extLst>
          </p:cNvPr>
          <p:cNvSpPr txBox="1"/>
          <p:nvPr/>
        </p:nvSpPr>
        <p:spPr>
          <a:xfrm>
            <a:off x="3505200" y="5055258"/>
            <a:ext cx="3124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fr-FR" sz="1000" b="1" i="1" dirty="0">
                <a:solidFill>
                  <a:srgbClr val="0070C0"/>
                </a:solidFill>
                <a:latin typeface="+mj-lt"/>
              </a:rPr>
              <a:t>-&gt; Présentation du travail de groupes par les experts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5600DCD-538C-A446-8F04-75D678C5D017}"/>
              </a:ext>
            </a:extLst>
          </p:cNvPr>
          <p:cNvCxnSpPr>
            <a:cxnSpLocks/>
          </p:cNvCxnSpPr>
          <p:nvPr/>
        </p:nvCxnSpPr>
        <p:spPr>
          <a:xfrm>
            <a:off x="6629400" y="3429000"/>
            <a:ext cx="304800" cy="7620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C80F183-E3C9-4B43-9A3C-BE0B66D32B45}"/>
              </a:ext>
            </a:extLst>
          </p:cNvPr>
          <p:cNvSpPr txBox="1"/>
          <p:nvPr/>
        </p:nvSpPr>
        <p:spPr>
          <a:xfrm>
            <a:off x="5562600" y="3723039"/>
            <a:ext cx="16002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fr-FR" sz="1000" b="1" i="1" dirty="0">
                <a:solidFill>
                  <a:srgbClr val="0070C0"/>
                </a:solidFill>
                <a:latin typeface="+mj-lt"/>
              </a:rPr>
              <a:t>(valorisation monétaire)</a:t>
            </a:r>
          </a:p>
        </p:txBody>
      </p:sp>
    </p:spTree>
    <p:extLst>
      <p:ext uri="{BB962C8B-B14F-4D97-AF65-F5344CB8AC3E}">
        <p14:creationId xmlns:p14="http://schemas.microsoft.com/office/powerpoint/2010/main" val="17098878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>
                <a:solidFill>
                  <a:schemeClr val="bg1"/>
                </a:solidFill>
              </a:rPr>
              <a:t>Tour de table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2CE48A5-846E-9B40-99D5-1E41D0F6C3C2}"/>
              </a:ext>
            </a:extLst>
          </p:cNvPr>
          <p:cNvSpPr/>
          <p:nvPr/>
        </p:nvSpPr>
        <p:spPr>
          <a:xfrm>
            <a:off x="1219200" y="1752600"/>
            <a:ext cx="70866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Représentants du Parc National du W, Niger,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W, Burkina Faso,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Arly, Burkina Faso,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W, République du Bénin,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Parc National du </a:t>
            </a:r>
            <a:r>
              <a:rPr lang="fr-FR" sz="1600" dirty="0" err="1"/>
              <a:t>Pendjari</a:t>
            </a:r>
            <a:r>
              <a:rPr lang="fr-FR" sz="1600" dirty="0"/>
              <a:t>, République du Bénin,</a:t>
            </a:r>
          </a:p>
          <a:p>
            <a:pPr lvl="0"/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du Centre National de Gestion des Réserves de Faune (CENAGREF), République du Bénin,</a:t>
            </a:r>
            <a:endParaRPr lang="en-GB" sz="1600" dirty="0"/>
          </a:p>
          <a:p>
            <a:pPr lvl="0"/>
            <a:r>
              <a:rPr lang="en-GB" sz="1600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de la DG Environnement et Climat (DGEC), République du Bénin,</a:t>
            </a:r>
          </a:p>
          <a:p>
            <a:pPr lvl="0"/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Représentants de l’Observatoire du Sahara et du Sahel (OSS), </a:t>
            </a:r>
          </a:p>
          <a:p>
            <a:pPr lvl="0"/>
            <a:endParaRPr lang="fr-FR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Représentants de VITO,</a:t>
            </a:r>
          </a:p>
          <a:p>
            <a:pPr lvl="0"/>
            <a:endParaRPr lang="en-GB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fr-FR" sz="1600" dirty="0"/>
              <a:t>Représentant de UICN.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16288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AED0B08D-CE04-6D4D-8CCC-D1FEA907DB62}"/>
              </a:ext>
            </a:extLst>
          </p:cNvPr>
          <p:cNvSpPr/>
          <p:nvPr/>
        </p:nvSpPr>
        <p:spPr>
          <a:xfrm>
            <a:off x="1009618" y="5398390"/>
            <a:ext cx="7391400" cy="538521"/>
          </a:xfrm>
          <a:prstGeom prst="rect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solidFill>
                <a:schemeClr val="bg1"/>
              </a:solidFill>
            </a:endParaRP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E8F944CD-B168-9E4C-B924-620364B469E9}"/>
              </a:ext>
            </a:extLst>
          </p:cNvPr>
          <p:cNvSpPr txBox="1">
            <a:spLocks/>
          </p:cNvSpPr>
          <p:nvPr/>
        </p:nvSpPr>
        <p:spPr>
          <a:xfrm>
            <a:off x="716059" y="4576330"/>
            <a:ext cx="8034089" cy="1765889"/>
          </a:xfrm>
          <a:prstGeom prst="rect">
            <a:avLst/>
          </a:prstGeom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/>
          <a:lstStyle>
            <a:lvl1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D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85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D"/>
              </a:buClr>
              <a:buFont typeface="Arial" panose="020B0604020202020204" pitchFamily="34" charset="0"/>
              <a:buChar char="–"/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9CD"/>
              </a:buClr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Arial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500" i="1" dirty="0">
                <a:solidFill>
                  <a:schemeClr val="accent5">
                    <a:lumMod val="50000"/>
                  </a:schemeClr>
                </a:solidFill>
              </a:rPr>
              <a:t>4.1 …</a:t>
            </a:r>
          </a:p>
          <a:p>
            <a:pPr marL="0" indent="0">
              <a:buNone/>
            </a:pPr>
            <a:endParaRPr lang="en-GB" sz="500" i="1" dirty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 sz="1500" i="1" dirty="0">
                <a:solidFill>
                  <a:schemeClr val="accent5">
                    <a:lumMod val="50000"/>
                  </a:schemeClr>
                </a:solidFill>
              </a:rPr>
              <a:t>…</a:t>
            </a:r>
          </a:p>
          <a:p>
            <a:pPr marL="0" indent="0">
              <a:buNone/>
            </a:pPr>
            <a:endParaRPr lang="en-GB" sz="5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en-GB" sz="200" i="1" dirty="0"/>
          </a:p>
          <a:p>
            <a:r>
              <a:rPr lang="en-GB" sz="1500" b="1" i="1" dirty="0"/>
              <a:t>4.5 : </a:t>
            </a:r>
            <a:r>
              <a:rPr lang="fr-FR" sz="1500" b="1" i="1" dirty="0"/>
              <a:t>Etablir une capacité régionale en matière de comptabilité écosystémique du capital naturel (CECN)</a:t>
            </a:r>
            <a:r>
              <a:rPr lang="en-GB" sz="1500" b="1" i="1" dirty="0"/>
              <a:t>.</a:t>
            </a:r>
          </a:p>
          <a:p>
            <a:pPr marL="0" indent="0">
              <a:buNone/>
            </a:pPr>
            <a:endParaRPr lang="en-GB" sz="500" b="1" i="1" dirty="0"/>
          </a:p>
          <a:p>
            <a:pPr marL="0" indent="0">
              <a:buNone/>
            </a:pPr>
            <a:endParaRPr lang="en-GB" sz="200" b="1" i="1" dirty="0">
              <a:solidFill>
                <a:schemeClr val="accent1"/>
              </a:solidFill>
            </a:endParaRPr>
          </a:p>
          <a:p>
            <a:r>
              <a:rPr lang="en-GB" sz="1500" i="1" dirty="0">
                <a:solidFill>
                  <a:schemeClr val="tx2"/>
                </a:solidFill>
              </a:rPr>
              <a:t>4.6 : </a:t>
            </a:r>
            <a:r>
              <a:rPr lang="fr-FR" sz="1500" i="1" dirty="0">
                <a:solidFill>
                  <a:schemeClr val="tx2"/>
                </a:solidFill>
              </a:rPr>
              <a:t> Développer un système de rapportage harmonisé utilisable par toutes les AP</a:t>
            </a:r>
            <a:endParaRPr lang="en-US" sz="1500" i="1" dirty="0">
              <a:solidFill>
                <a:schemeClr val="tx2"/>
              </a:solidFill>
            </a:endParaRPr>
          </a:p>
        </p:txBody>
      </p:sp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 dirty="0" err="1">
                <a:solidFill>
                  <a:schemeClr val="bg1"/>
                </a:solidFill>
              </a:rPr>
              <a:t>PAPBio</a:t>
            </a:r>
            <a:r>
              <a:rPr lang="fr-FR" sz="2500" b="1" dirty="0">
                <a:solidFill>
                  <a:schemeClr val="bg1"/>
                </a:solidFill>
              </a:rPr>
              <a:t> - Le projet pilote CECN IUCN/VITO</a:t>
            </a:r>
          </a:p>
        </p:txBody>
      </p:sp>
      <p:sp>
        <p:nvSpPr>
          <p:cNvPr id="11" name="Arrow: Curved Left 9">
            <a:extLst>
              <a:ext uri="{FF2B5EF4-FFF2-40B4-BE49-F238E27FC236}">
                <a16:creationId xmlns:a16="http://schemas.microsoft.com/office/drawing/2014/main" id="{05AFBED2-5205-9F45-BD9B-8B08E323688B}"/>
              </a:ext>
            </a:extLst>
          </p:cNvPr>
          <p:cNvSpPr/>
          <p:nvPr/>
        </p:nvSpPr>
        <p:spPr>
          <a:xfrm>
            <a:off x="8463228" y="5606309"/>
            <a:ext cx="265149" cy="538521"/>
          </a:xfrm>
          <a:prstGeom prst="curvedLeftArrow">
            <a:avLst/>
          </a:prstGeom>
          <a:solidFill>
            <a:schemeClr val="accent6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55C0BF1-81F1-C24B-B76B-74356327952A}"/>
              </a:ext>
            </a:extLst>
          </p:cNvPr>
          <p:cNvSpPr/>
          <p:nvPr/>
        </p:nvSpPr>
        <p:spPr>
          <a:xfrm>
            <a:off x="697917" y="1872677"/>
            <a:ext cx="8034089" cy="92333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GB" b="1" dirty="0" err="1"/>
              <a:t>PAPBio</a:t>
            </a:r>
            <a:r>
              <a:rPr lang="en-GB" b="1" dirty="0"/>
              <a:t>: </a:t>
            </a:r>
            <a:r>
              <a:rPr lang="fr-FR" b="1" u="sng" dirty="0"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fr-FR" b="1" dirty="0">
                <a:ea typeface="Calibri" panose="020F0502020204030204" pitchFamily="34" charset="0"/>
                <a:cs typeface="Arial" panose="020B0604020202020204" pitchFamily="34" charset="0"/>
              </a:rPr>
              <a:t>rogramme d'</a:t>
            </a:r>
            <a:r>
              <a:rPr lang="fr-FR" b="1" u="sng" dirty="0"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fr-FR" b="1" dirty="0">
                <a:ea typeface="Calibri" panose="020F0502020204030204" pitchFamily="34" charset="0"/>
                <a:cs typeface="Arial" panose="020B0604020202020204" pitchFamily="34" charset="0"/>
              </a:rPr>
              <a:t>ppui pour la </a:t>
            </a:r>
            <a:r>
              <a:rPr lang="fr-FR" b="1" u="sng" dirty="0"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fr-FR" b="1" dirty="0">
                <a:ea typeface="Calibri" panose="020F0502020204030204" pitchFamily="34" charset="0"/>
                <a:cs typeface="Arial" panose="020B0604020202020204" pitchFamily="34" charset="0"/>
              </a:rPr>
              <a:t>réservation de la </a:t>
            </a:r>
            <a:r>
              <a:rPr lang="fr-FR" b="1" u="sng" dirty="0">
                <a:ea typeface="Calibri" panose="020F0502020204030204" pitchFamily="34" charset="0"/>
                <a:cs typeface="Arial" panose="020B0604020202020204" pitchFamily="34" charset="0"/>
              </a:rPr>
              <a:t>bio</a:t>
            </a:r>
            <a:r>
              <a:rPr lang="fr-FR" b="1" dirty="0">
                <a:ea typeface="Calibri" panose="020F0502020204030204" pitchFamily="34" charset="0"/>
                <a:cs typeface="Arial" panose="020B0604020202020204" pitchFamily="34" charset="0"/>
              </a:rPr>
              <a:t>diversité et les écosystèmes fragiles, à la gouvernance environnementale et au changement climatique en Afrique de l’Ouest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9DAD59F-D516-AE4D-BABD-1CCEB80D29DE}"/>
              </a:ext>
            </a:extLst>
          </p:cNvPr>
          <p:cNvSpPr txBox="1"/>
          <p:nvPr/>
        </p:nvSpPr>
        <p:spPr>
          <a:xfrm>
            <a:off x="719687" y="3135739"/>
            <a:ext cx="3770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>
                <a:solidFill>
                  <a:schemeClr val="accent2"/>
                </a:solidFill>
              </a:rPr>
              <a:t>Comp.1: </a:t>
            </a:r>
            <a:r>
              <a:rPr lang="fr-FR" sz="1400" dirty="0">
                <a:solidFill>
                  <a:schemeClr val="accent2"/>
                </a:solidFill>
              </a:rPr>
              <a:t>Gestion durable (activités 1 -&gt; 3)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AEF40C-6533-224F-ACCC-93FDB8B35C97}"/>
              </a:ext>
            </a:extLst>
          </p:cNvPr>
          <p:cNvSpPr txBox="1"/>
          <p:nvPr/>
        </p:nvSpPr>
        <p:spPr>
          <a:xfrm>
            <a:off x="4642503" y="3135738"/>
            <a:ext cx="4118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u="sng" dirty="0">
                <a:solidFill>
                  <a:schemeClr val="accent4">
                    <a:lumMod val="75000"/>
                  </a:schemeClr>
                </a:solidFill>
              </a:rPr>
              <a:t>Comp.2: </a:t>
            </a:r>
            <a:r>
              <a:rPr lang="fr-FR" sz="1400" u="sng" dirty="0">
                <a:solidFill>
                  <a:schemeClr val="accent4">
                    <a:lumMod val="75000"/>
                  </a:schemeClr>
                </a:solidFill>
              </a:rPr>
              <a:t>Gouvernance régionale (activités 4 -&gt; 7)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0EC395E-412B-0842-A4C2-79461AC449BD}"/>
              </a:ext>
            </a:extLst>
          </p:cNvPr>
          <p:cNvCxnSpPr>
            <a:cxnSpLocks/>
          </p:cNvCxnSpPr>
          <p:nvPr/>
        </p:nvCxnSpPr>
        <p:spPr>
          <a:xfrm flipH="1">
            <a:off x="3498031" y="2867310"/>
            <a:ext cx="620234" cy="177714"/>
          </a:xfrm>
          <a:prstGeom prst="line">
            <a:avLst/>
          </a:prstGeom>
          <a:ln w="19050">
            <a:solidFill>
              <a:schemeClr val="accent3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E24A7BD-2B45-974E-825E-5B143D2A6D95}"/>
              </a:ext>
            </a:extLst>
          </p:cNvPr>
          <p:cNvCxnSpPr>
            <a:cxnSpLocks/>
          </p:cNvCxnSpPr>
          <p:nvPr/>
        </p:nvCxnSpPr>
        <p:spPr>
          <a:xfrm>
            <a:off x="4793431" y="2845459"/>
            <a:ext cx="620234" cy="177714"/>
          </a:xfrm>
          <a:prstGeom prst="line">
            <a:avLst/>
          </a:prstGeom>
          <a:ln w="19050">
            <a:solidFill>
              <a:schemeClr val="accent3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251C14D-9E2B-2D47-9601-FE83C8554DB4}"/>
              </a:ext>
            </a:extLst>
          </p:cNvPr>
          <p:cNvSpPr txBox="1"/>
          <p:nvPr/>
        </p:nvSpPr>
        <p:spPr>
          <a:xfrm>
            <a:off x="716059" y="3866031"/>
            <a:ext cx="8012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i="1" dirty="0"/>
              <a:t>Activité 4: </a:t>
            </a:r>
            <a:r>
              <a:rPr lang="fr-BE" sz="1400" b="1" i="1" dirty="0"/>
              <a:t>L'Afrique de l'Ouest dispose d'un système de gestion opérationnel et efficace des aires protégées (AP) et de leurs zones périphériques. </a:t>
            </a:r>
            <a:endParaRPr lang="fr-FR" sz="1400" b="1" i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B73D481-9B7A-8E42-BDFB-C50547346A39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031" y="2448183"/>
            <a:ext cx="661974" cy="34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9234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endParaRPr lang="fr-FR" altLang="en-US" sz="2700"/>
          </a:p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altLang="en-US" sz="2500" b="1">
                <a:solidFill>
                  <a:schemeClr val="bg1"/>
                </a:solidFill>
              </a:rPr>
              <a:t>Comptabilité Ecosystémique du Capital Naturel (CECN) ?</a:t>
            </a:r>
            <a:br>
              <a:rPr lang="fr-FR" altLang="en-US" sz="2500" b="1">
                <a:solidFill>
                  <a:schemeClr val="bg1"/>
                </a:solidFill>
              </a:rPr>
            </a:br>
            <a:endParaRPr lang="fr-FR" sz="2500" b="1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4D7E8D-B22A-9E49-990B-ABEAB5F5FD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1" y="1647236"/>
            <a:ext cx="825639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CECN (ENCA) mesure la capacité des écosystèmes de produire les services nécessaires à l’humanité de manière durable et permet d’évaluer la contribution des activités humaines à la dégradation des écosystèmes due à une gestion inappropriée.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C79027-9639-3D43-8F60-E4C0D1C904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2749251"/>
            <a:ext cx="3564656" cy="417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Les comptes de base sont construits sur un modèle d'écosystème simplifié avec trois grandes composantes : le </a:t>
            </a:r>
            <a:r>
              <a:rPr lang="fr-FR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biocarbone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l'eau douce et l’ensemble des services incorporels de régulation et socioculturels pris comme un tout.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  <a:p>
            <a:pPr algn="just">
              <a:buNone/>
              <a:defRPr/>
            </a:pP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 matière de dégradation, l’approche utilisée ici part de la capabilité de l’écosystème, et non pas de la perte de services écosystémiques (</a:t>
            </a:r>
            <a:r>
              <a:rPr lang="fr-FR" sz="1600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J.-L. Weber 2014</a:t>
            </a: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 → approche intégrée.</a:t>
            </a:r>
          </a:p>
          <a:p>
            <a:pPr algn="just">
              <a:buNone/>
              <a:defRPr/>
            </a:pPr>
            <a:endParaRPr lang="fr-FR" sz="1600" b="1" dirty="0">
              <a:solidFill>
                <a:schemeClr val="accent1"/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815F44-85C6-F840-BEF2-1F6AF3EEE34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" r="45238" b="48305"/>
          <a:stretch/>
        </p:blipFill>
        <p:spPr>
          <a:xfrm>
            <a:off x="457201" y="3185700"/>
            <a:ext cx="4701103" cy="301124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6CED677-ADDD-BA4A-9B60-2CB5B2EEC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905" y="6073411"/>
            <a:ext cx="356465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>
                <a:solidFill>
                  <a:schemeClr val="accent1"/>
                </a:solidFill>
              </a:rPr>
              <a:t>.</a:t>
            </a:r>
            <a:endParaRPr lang="fr-FR" sz="1600" b="1">
              <a:solidFill>
                <a:schemeClr val="accent1"/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95130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1">
            <a:extLst>
              <a:ext uri="{FF2B5EF4-FFF2-40B4-BE49-F238E27FC236}">
                <a16:creationId xmlns:a16="http://schemas.microsoft.com/office/drawing/2014/main" id="{BCC918D6-9423-4059-A817-D4F60189E81E}"/>
              </a:ext>
            </a:extLst>
          </p:cNvPr>
          <p:cNvGrpSpPr>
            <a:grpSpLocks/>
          </p:cNvGrpSpPr>
          <p:nvPr/>
        </p:nvGrpSpPr>
        <p:grpSpPr bwMode="auto">
          <a:xfrm>
            <a:off x="7315200" y="30163"/>
            <a:ext cx="1690688" cy="792162"/>
            <a:chOff x="574675" y="5029200"/>
            <a:chExt cx="2225675" cy="1039813"/>
          </a:xfrm>
        </p:grpSpPr>
        <p:pic>
          <p:nvPicPr>
            <p:cNvPr id="29703" name="Picture 1">
              <a:extLst>
                <a:ext uri="{FF2B5EF4-FFF2-40B4-BE49-F238E27FC236}">
                  <a16:creationId xmlns:a16="http://schemas.microsoft.com/office/drawing/2014/main" id="{0BF0ABCC-93D2-451D-8351-FADA6FEB8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675" y="5029200"/>
              <a:ext cx="827088" cy="103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04" name="Picture 2">
              <a:extLst>
                <a:ext uri="{FF2B5EF4-FFF2-40B4-BE49-F238E27FC236}">
                  <a16:creationId xmlns:a16="http://schemas.microsoft.com/office/drawing/2014/main" id="{F6E1A20C-E3C0-425E-BCA0-B1FF19FFB4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1600" y="5184775"/>
              <a:ext cx="1428750" cy="72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itle 1">
            <a:extLst>
              <a:ext uri="{FF2B5EF4-FFF2-40B4-BE49-F238E27FC236}">
                <a16:creationId xmlns:a16="http://schemas.microsoft.com/office/drawing/2014/main" id="{A3432D45-F760-7146-A29B-0D3983FC5C9D}"/>
              </a:ext>
            </a:extLst>
          </p:cNvPr>
          <p:cNvSpPr txBox="1">
            <a:spLocks/>
          </p:cNvSpPr>
          <p:nvPr/>
        </p:nvSpPr>
        <p:spPr bwMode="auto">
          <a:xfrm>
            <a:off x="0" y="866953"/>
            <a:ext cx="9144000" cy="580847"/>
          </a:xfrm>
          <a:prstGeom prst="rect">
            <a:avLst/>
          </a:prstGeom>
          <a:solidFill>
            <a:srgbClr val="0098C3"/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 baseline="0">
                <a:solidFill>
                  <a:srgbClr val="000000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rgbClr val="939393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ts val="2860"/>
              </a:lnSpc>
              <a:spcBef>
                <a:spcPts val="600"/>
              </a:spcBef>
              <a:defRPr/>
            </a:pPr>
            <a:r>
              <a:rPr lang="fr-FR" sz="2500" b="1">
                <a:solidFill>
                  <a:schemeClr val="bg1"/>
                </a:solidFill>
              </a:rPr>
              <a:t>Développement de la plateforme semi-automatisée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E5B160-56A9-F74A-BCFC-5AB0BC832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914" y="5928379"/>
            <a:ext cx="780295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9CD"/>
              </a:buClr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99CD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>
              <a:buNone/>
              <a:defRPr/>
            </a:pPr>
            <a:r>
              <a:rPr lang="fr-FR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Sys4ENCA automatise une partie du prétraitement, l’assimilation/vérification de données (global, régional ou local) et la production de comptes suivant la méthodologie CECN (ENCA).</a:t>
            </a:r>
            <a:endParaRPr lang="fr-FR" sz="16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sx="1000" sy="1000" algn="ctr" rotWithShape="0">
                  <a:srgbClr val="000000"/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8DD415-6643-2F49-AE94-67320FEB5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10950"/>
            <a:ext cx="7010400" cy="437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514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ABOO">
      <a:dk1>
        <a:srgbClr val="000000"/>
      </a:dk1>
      <a:lt1>
        <a:srgbClr val="FFFFFF"/>
      </a:lt1>
      <a:dk2>
        <a:srgbClr val="58585A"/>
      </a:dk2>
      <a:lt2>
        <a:srgbClr val="CD202C"/>
      </a:lt2>
      <a:accent1>
        <a:srgbClr val="7F7F7F"/>
      </a:accent1>
      <a:accent2>
        <a:srgbClr val="A6A6A6"/>
      </a:accent2>
      <a:accent3>
        <a:srgbClr val="BFBFBF"/>
      </a:accent3>
      <a:accent4>
        <a:srgbClr val="D9D9D9"/>
      </a:accent4>
      <a:accent5>
        <a:srgbClr val="F2F2F2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8B720818DD44F41B2D4358F3E4E9A08" ma:contentTypeVersion="13" ma:contentTypeDescription="Een nieuw document maken." ma:contentTypeScope="" ma:versionID="3ddc2db8f1ba358fef8f7296c809b6ad">
  <xsd:schema xmlns:xsd="http://www.w3.org/2001/XMLSchema" xmlns:xs="http://www.w3.org/2001/XMLSchema" xmlns:p="http://schemas.microsoft.com/office/2006/metadata/properties" xmlns:ns3="d7c2f0ec-bc0d-4b3b-9189-c87ec9634d1d" xmlns:ns4="48d38e47-d988-4d4a-92f6-aacde8fd9e50" targetNamespace="http://schemas.microsoft.com/office/2006/metadata/properties" ma:root="true" ma:fieldsID="4b97a66550c12fc27adf8bd48af2f6a4" ns3:_="" ns4:_="">
    <xsd:import namespace="d7c2f0ec-bc0d-4b3b-9189-c87ec9634d1d"/>
    <xsd:import namespace="48d38e47-d988-4d4a-92f6-aacde8fd9e5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c2f0ec-bc0d-4b3b-9189-c87ec9634d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d38e47-d988-4d4a-92f6-aacde8fd9e50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D8109-08EB-428D-B64F-FB8105A4DA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409F9D-529F-486A-AA75-BB02689076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c2f0ec-bc0d-4b3b-9189-c87ec9634d1d"/>
    <ds:schemaRef ds:uri="48d38e47-d988-4d4a-92f6-aacde8fd9e5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CB45DC-D150-453D-84C1-92F5C2D99ECD}">
  <ds:schemaRefs>
    <ds:schemaRef ds:uri="http://purl.org/dc/elements/1.1/"/>
    <ds:schemaRef ds:uri="http://purl.org/dc/dcmitype/"/>
    <ds:schemaRef ds:uri="http://purl.org/dc/terms/"/>
    <ds:schemaRef ds:uri="48d38e47-d988-4d4a-92f6-aacde8fd9e50"/>
    <ds:schemaRef ds:uri="http://schemas.microsoft.com/office/2006/documentManagement/types"/>
    <ds:schemaRef ds:uri="http://schemas.openxmlformats.org/package/2006/metadata/core-properties"/>
    <ds:schemaRef ds:uri="d7c2f0ec-bc0d-4b3b-9189-c87ec9634d1d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20601</TotalTime>
  <Words>1177</Words>
  <Application>Microsoft Macintosh PowerPoint</Application>
  <PresentationFormat>On-screen Show (4:3)</PresentationFormat>
  <Paragraphs>160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Gothic</vt:lpstr>
      <vt:lpstr>Courier New</vt:lpstr>
      <vt:lpstr>Times New Roman</vt:lpstr>
      <vt:lpstr>Wingdings</vt:lpstr>
      <vt:lpstr>Office Theme</vt:lpstr>
      <vt:lpstr>Atelier de formation en Comptabilité Ecosystémique du Capital (CECN) dans le cadre de la gestion des aires protégées en Afrique de l’Ouest   Le Complexe WAP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Bruno Smets</dc:creator>
  <cp:lastModifiedBy>Catherine Van den Hoof</cp:lastModifiedBy>
  <cp:revision>798</cp:revision>
  <cp:lastPrinted>2022-09-22T20:18:40Z</cp:lastPrinted>
  <dcterms:created xsi:type="dcterms:W3CDTF">2008-05-20T08:17:38Z</dcterms:created>
  <dcterms:modified xsi:type="dcterms:W3CDTF">2023-04-21T16:36:41Z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0x010100D8B720818DD44F41B2D4358F3E4E9A08</vt:lpwstr>
  </property>
</Properties>
</file>