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407" r:id="rId2"/>
    <p:sldId id="408" r:id="rId3"/>
    <p:sldId id="289" r:id="rId4"/>
    <p:sldId id="413" r:id="rId5"/>
    <p:sldId id="410" r:id="rId6"/>
    <p:sldId id="412" r:id="rId7"/>
    <p:sldId id="414" r:id="rId8"/>
    <p:sldId id="421" r:id="rId9"/>
    <p:sldId id="415" r:id="rId10"/>
    <p:sldId id="422" r:id="rId11"/>
    <p:sldId id="425" r:id="rId12"/>
    <p:sldId id="423" r:id="rId13"/>
    <p:sldId id="424" r:id="rId14"/>
    <p:sldId id="416" r:id="rId15"/>
    <p:sldId id="417" r:id="rId16"/>
    <p:sldId id="419" r:id="rId17"/>
    <p:sldId id="420" r:id="rId18"/>
    <p:sldId id="403" r:id="rId19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D514DE-E500-4133-876F-5F9F4AA5E648}" type="datetimeFigureOut">
              <a:rPr lang="fr-FR" smtClean="0"/>
              <a:t>26/04/2023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94DCB8-39E5-469A-8D12-3E900ACF6E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15684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219A7-41C8-0542-A1C5-3A1A11943128}" type="slidenum">
              <a:rPr lang="ro-RO" smtClean="0"/>
              <a:t>1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4697195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o-RO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1219A7-41C8-0542-A1C5-3A1A11943128}" type="slidenum">
              <a:rPr lang="ro-RO" smtClean="0"/>
              <a:t>2</a:t>
            </a:fld>
            <a:endParaRPr lang="ro-RO"/>
          </a:p>
        </p:txBody>
      </p:sp>
    </p:spTree>
    <p:extLst>
      <p:ext uri="{BB962C8B-B14F-4D97-AF65-F5344CB8AC3E}">
        <p14:creationId xmlns:p14="http://schemas.microsoft.com/office/powerpoint/2010/main" val="10232304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CD71763-CE5C-4C63-8D59-1542E62830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10DB105-1EA4-4ABE-AEEB-25E900166E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9ADEA8-4BE9-4CD9-874F-114ECCEEC6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EBDE-D39C-4275-A412-15C110C58628}" type="datetimeFigureOut">
              <a:rPr lang="fr-FR" smtClean="0"/>
              <a:t>26/04/2023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63DC019-E7A4-4509-BDA5-FD6DD576A7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DF5274F-3D86-4C52-A5D6-E3C625E0EE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CDC-6983-4AD2-B28B-009D1831D6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20716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1D116A5-FF34-4650-86FE-D3AA69CF3F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C546C22-F48E-40A3-853D-F6C379A6915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7BA3548-0B06-4EF1-AFB8-6264802EB8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EBDE-D39C-4275-A412-15C110C58628}" type="datetimeFigureOut">
              <a:rPr lang="fr-FR" smtClean="0"/>
              <a:t>26/04/2023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72A464D-B260-4D2B-9B22-A3C8907C96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4C80239-FDD6-4754-9BF4-510E3F96D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CDC-6983-4AD2-B28B-009D1831D6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21996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FEE743B3-9E4A-4F19-8A64-B5BD737A6AE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BAF7E33-B767-4B6C-AAE3-53BF25E905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9D579A1-A8D2-42F8-B8B8-2585CC3FD5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EBDE-D39C-4275-A412-15C110C58628}" type="datetimeFigureOut">
              <a:rPr lang="fr-FR" smtClean="0"/>
              <a:t>26/04/2023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BD54CC-64A1-4493-9A0B-6C34DC422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FF6B29DD-91AD-4713-BB44-3B91C5836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CDC-6983-4AD2-B28B-009D1831D6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1356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9FF7A6-1F5B-440E-BB09-EFD83C9CC2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7DF1AB8-BC7F-46E6-AEF0-938A8BE9C7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F0D2F40-7672-4B84-9FF5-2C71DC7762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EBDE-D39C-4275-A412-15C110C58628}" type="datetimeFigureOut">
              <a:rPr lang="fr-FR" smtClean="0"/>
              <a:t>26/04/2023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22787E5-1EE2-4DF1-99A6-3FCD60D9D9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655FB6B-ABCA-46C1-8FFB-FBE7BA514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CDC-6983-4AD2-B28B-009D1831D6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24318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980310-121B-4011-9DCD-680BBF0BBA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5A6B6A9-063F-4E13-8558-594EF4FD52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A45B77D-7412-4DEF-B84E-13363BC9F9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EBDE-D39C-4275-A412-15C110C58628}" type="datetimeFigureOut">
              <a:rPr lang="fr-FR" smtClean="0"/>
              <a:t>26/04/2023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4E8014-137A-4705-AA45-AB4959FE9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E9B9604-92FB-40D4-8417-C8F5FDE8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CDC-6983-4AD2-B28B-009D1831D6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615323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B0AEF16-51A0-478B-AC9F-0CE1C057F2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BE37E09-0990-4685-AC9F-D4FD4F62AB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EA2FA9FD-6034-4CB8-9D6E-335570BDBB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18BA97C-DFBA-4901-92B6-44FC2E4416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EBDE-D39C-4275-A412-15C110C58628}" type="datetimeFigureOut">
              <a:rPr lang="fr-FR" smtClean="0"/>
              <a:t>26/04/2023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B1935BC-F965-4A67-9142-41495EEA1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E77F133-96B8-41FF-B3C4-9BAF391F1E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CDC-6983-4AD2-B28B-009D1831D6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1577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0B82F5F-4B5F-4C48-AA82-89DE478E1D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7F2A687-1AF9-4336-B9CA-811483D2F5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B019D1F-66E6-4B44-937C-3EEC9EAA5B1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D22BFCD6-1C9A-4CB0-AE9F-6625A8B980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7B8EBE1F-3280-4591-A2A3-3E83B9C58D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AF221B3-E792-40C9-B4F1-4E94ED5A0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EBDE-D39C-4275-A412-15C110C58628}" type="datetimeFigureOut">
              <a:rPr lang="fr-FR" smtClean="0"/>
              <a:t>26/04/2023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AD542072-962F-454A-AE1C-437B7B6720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A06C168D-F880-4320-B649-F1F0DCB3C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CDC-6983-4AD2-B28B-009D1831D6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393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0B4FC97-4004-44E5-9DD1-D696D0ABD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83847E2-CD20-4295-8C53-9BC2302E41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EBDE-D39C-4275-A412-15C110C58628}" type="datetimeFigureOut">
              <a:rPr lang="fr-FR" smtClean="0"/>
              <a:t>26/04/2023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E193343-03AC-4DF4-A668-D8BB495DA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1ECDA1B-E7BF-410A-A2E7-34A0C8FDE9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CDC-6983-4AD2-B28B-009D1831D6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2531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EB123A43-AC0A-4982-BD05-36C94E17F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EBDE-D39C-4275-A412-15C110C58628}" type="datetimeFigureOut">
              <a:rPr lang="fr-FR" smtClean="0"/>
              <a:t>26/04/2023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1CCE3777-C8AA-4A8A-979E-803C8C991D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4696CED-804D-4383-B7AD-86EEAD79E9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CDC-6983-4AD2-B28B-009D1831D6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0552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DB74DC-0CB5-45B9-8E31-001447DF7B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1BD7A06-6C61-4211-B31B-E13E1A7346E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5225E05-D0AC-4FE9-B0D6-F90AF55037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9B4C91E4-C9B5-4095-9CB8-EDF694EE5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EBDE-D39C-4275-A412-15C110C58628}" type="datetimeFigureOut">
              <a:rPr lang="fr-FR" smtClean="0"/>
              <a:t>26/04/2023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71A7BCB-FA8D-4EF9-BF65-D0F97315CD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06D1DF4E-3F29-4A11-B6A1-B1105BC7D9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CDC-6983-4AD2-B28B-009D1831D6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15938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E7B8EF2-2569-4BF9-B74F-D9FDF6B3A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96C90DDB-6E63-4564-BAB5-F0BBFDF6B18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E3E52D0-6999-4A1D-8513-0C2BD95945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E797401-9C31-4CC9-91EC-265FCC4AA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4EBDE-D39C-4275-A412-15C110C58628}" type="datetimeFigureOut">
              <a:rPr lang="fr-FR" smtClean="0"/>
              <a:t>26/04/2023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D354672-AE6B-4DD9-8AA0-7815C05446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9C5C695-8931-42FC-B7F5-C8F9F95E0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825CDC-6983-4AD2-B28B-009D1831D6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433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C9AC17E-CAE4-4AF3-B658-8BE1227A9D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796B99E-D3AE-4E40-9B45-99217C3A0B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96F7F6-03F7-4996-B4C0-C4183CF49F4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04EBDE-D39C-4275-A412-15C110C58628}" type="datetimeFigureOut">
              <a:rPr lang="fr-FR" smtClean="0"/>
              <a:t>26/04/2023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B8A77FC-011C-432C-8591-D303719959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FEC8FE1-AB50-4D8D-BAD4-55A4B99FA0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825CDC-6983-4AD2-B28B-009D1831D60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27593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0A24B0D-3C37-0F4F-84D2-6B09756DDAA5}"/>
              </a:ext>
            </a:extLst>
          </p:cNvPr>
          <p:cNvSpPr txBox="1"/>
          <p:nvPr/>
        </p:nvSpPr>
        <p:spPr>
          <a:xfrm>
            <a:off x="7388773" y="322339"/>
            <a:ext cx="3732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b="1" dirty="0" smtClean="0">
                <a:solidFill>
                  <a:srgbClr val="B75C2E"/>
                </a:solidFill>
                <a:latin typeface="Encode Sans Expanded" pitchFamily="2" charset="77"/>
                <a:ea typeface="Helvetica Neue Light" panose="02000403000000020004" pitchFamily="2" charset="0"/>
                <a:cs typeface="Arial" panose="020B0604020202020204" pitchFamily="34" charset="0"/>
              </a:rPr>
              <a:t>Atelier de Formation CECN</a:t>
            </a:r>
            <a:endParaRPr lang="ro-RO" sz="1000" b="1" dirty="0">
              <a:solidFill>
                <a:srgbClr val="B75C2E"/>
              </a:solidFill>
              <a:latin typeface="Encode Sans Expanded" pitchFamily="2" charset="77"/>
              <a:ea typeface="Helvetica Neue Light" panose="02000403000000020004" pitchFamily="2" charset="0"/>
              <a:cs typeface="Arial" panose="020B0604020202020204" pitchFamily="34" charset="0"/>
            </a:endParaRPr>
          </a:p>
          <a:p>
            <a:pPr algn="r"/>
            <a:r>
              <a:rPr lang="fr-FR" sz="1000" i="1" dirty="0" smtClean="0">
                <a:solidFill>
                  <a:srgbClr val="B75C2E"/>
                </a:solidFill>
                <a:latin typeface="Encode Sans Expanded" pitchFamily="2" charset="77"/>
                <a:ea typeface="Helvetica Neue Light" panose="02000403000000020004" pitchFamily="2" charset="0"/>
                <a:cs typeface="Arial" panose="020B0604020202020204" pitchFamily="34" charset="0"/>
              </a:rPr>
              <a:t>Cotonou, </a:t>
            </a:r>
            <a:r>
              <a:rPr lang="fr-FR" sz="1000" i="1" dirty="0">
                <a:solidFill>
                  <a:srgbClr val="B75C2E"/>
                </a:solidFill>
                <a:latin typeface="Encode Sans Expanded" pitchFamily="2" charset="77"/>
                <a:ea typeface="Helvetica Neue Light" panose="02000403000000020004" pitchFamily="2" charset="0"/>
                <a:cs typeface="Arial" panose="020B0604020202020204" pitchFamily="34" charset="0"/>
              </a:rPr>
              <a:t>du </a:t>
            </a:r>
            <a:r>
              <a:rPr lang="fr-FR" sz="1000" i="1" dirty="0" smtClean="0">
                <a:solidFill>
                  <a:srgbClr val="B75C2E"/>
                </a:solidFill>
                <a:latin typeface="Encode Sans Expanded" pitchFamily="2" charset="77"/>
                <a:ea typeface="Helvetica Neue Light" panose="02000403000000020004" pitchFamily="2" charset="0"/>
                <a:cs typeface="Arial" panose="020B0604020202020204" pitchFamily="34" charset="0"/>
              </a:rPr>
              <a:t>25 </a:t>
            </a:r>
            <a:r>
              <a:rPr lang="fr-FR" sz="1000" i="1" dirty="0">
                <a:solidFill>
                  <a:srgbClr val="B75C2E"/>
                </a:solidFill>
                <a:latin typeface="Encode Sans Expanded" pitchFamily="2" charset="77"/>
                <a:ea typeface="Helvetica Neue Light" panose="02000403000000020004" pitchFamily="2" charset="0"/>
                <a:cs typeface="Arial" panose="020B0604020202020204" pitchFamily="34" charset="0"/>
              </a:rPr>
              <a:t>au </a:t>
            </a:r>
            <a:r>
              <a:rPr lang="fr-FR" sz="1000" i="1" dirty="0" smtClean="0">
                <a:solidFill>
                  <a:srgbClr val="B75C2E"/>
                </a:solidFill>
                <a:latin typeface="Encode Sans Expanded" pitchFamily="2" charset="77"/>
                <a:ea typeface="Helvetica Neue Light" panose="02000403000000020004" pitchFamily="2" charset="0"/>
                <a:cs typeface="Arial" panose="020B0604020202020204" pitchFamily="34" charset="0"/>
              </a:rPr>
              <a:t>27 avril 2023</a:t>
            </a:r>
            <a:endParaRPr lang="ro-RO" sz="1000" i="1" dirty="0">
              <a:solidFill>
                <a:srgbClr val="B75C2E"/>
              </a:solidFill>
              <a:latin typeface="Encode Sans Expanded" pitchFamily="2" charset="77"/>
              <a:ea typeface="Helvetica Neue Light" panose="02000403000000020004" pitchFamily="2" charset="0"/>
              <a:cs typeface="Arial" panose="020B0604020202020204" pitchFamily="34" charset="0"/>
            </a:endParaRP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2F2AF8A9-8400-B446-BF4C-C8C67CC510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989" y="1471447"/>
            <a:ext cx="6563011" cy="4508939"/>
          </a:xfrm>
          <a:prstGeom prst="rect">
            <a:avLst/>
          </a:prstGeom>
        </p:spPr>
      </p:pic>
      <p:pic>
        <p:nvPicPr>
          <p:cNvPr id="11" name="Picture 10" descr="A picture containing food&#10;&#10;Description automatically generated">
            <a:extLst>
              <a:ext uri="{FF2B5EF4-FFF2-40B4-BE49-F238E27FC236}">
                <a16:creationId xmlns:a16="http://schemas.microsoft.com/office/drawing/2014/main" id="{48251FA5-64F5-8841-A802-BEDA07244B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0168" y="114428"/>
            <a:ext cx="1186301" cy="17092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913BE5E-0FE4-024F-B10E-C03A94CD8B2C}"/>
              </a:ext>
            </a:extLst>
          </p:cNvPr>
          <p:cNvSpPr txBox="1"/>
          <p:nvPr/>
        </p:nvSpPr>
        <p:spPr>
          <a:xfrm>
            <a:off x="1623848" y="762144"/>
            <a:ext cx="2207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P</a:t>
            </a:r>
            <a:r>
              <a:rPr lang="en-RO" sz="1200" dirty="0">
                <a:solidFill>
                  <a:schemeClr val="bg1"/>
                </a:solidFill>
              </a:rPr>
              <a:t>artner logo</a:t>
            </a:r>
          </a:p>
          <a:p>
            <a:pPr algn="ctr"/>
            <a:r>
              <a:rPr lang="en-RO" sz="1200" dirty="0">
                <a:solidFill>
                  <a:schemeClr val="bg1"/>
                </a:solidFill>
              </a:rPr>
              <a:t>-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</a:rPr>
              <a:t>E</a:t>
            </a:r>
            <a:r>
              <a:rPr lang="en-RO" sz="1200" dirty="0">
                <a:solidFill>
                  <a:schemeClr val="bg1"/>
                </a:solidFill>
              </a:rPr>
              <a:t>rase this box </a:t>
            </a:r>
          </a:p>
          <a:p>
            <a:pPr algn="ctr"/>
            <a:r>
              <a:rPr lang="en-RO" sz="1200" dirty="0">
                <a:solidFill>
                  <a:schemeClr val="bg1"/>
                </a:solidFill>
              </a:rPr>
              <a:t>when you’re </a:t>
            </a:r>
          </a:p>
          <a:p>
            <a:pPr algn="ctr"/>
            <a:r>
              <a:rPr lang="en-RO" sz="1200" dirty="0">
                <a:solidFill>
                  <a:schemeClr val="bg1"/>
                </a:solidFill>
              </a:rPr>
              <a:t>done.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67CA9D-6AE4-D042-A1E2-E59360F3B7C5}"/>
              </a:ext>
            </a:extLst>
          </p:cNvPr>
          <p:cNvSpPr txBox="1"/>
          <p:nvPr/>
        </p:nvSpPr>
        <p:spPr>
          <a:xfrm>
            <a:off x="762420" y="2263367"/>
            <a:ext cx="849235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fr-FR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PRÉSENTATION DU </a:t>
            </a:r>
            <a:endParaRPr lang="fr-FR" sz="4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fr-FR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PARC </a:t>
            </a:r>
            <a:r>
              <a:rPr lang="fr-FR" sz="4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D’ARLY</a:t>
            </a:r>
          </a:p>
          <a:p>
            <a:pPr algn="ctr">
              <a:buNone/>
            </a:pPr>
            <a:endParaRPr lang="fr-FR" sz="3600" b="1" dirty="0">
              <a:latin typeface="Comic Sans MS" pitchFamily="66" charset="0"/>
            </a:endParaRPr>
          </a:p>
          <a:p>
            <a:pPr algn="ctr">
              <a:buNone/>
            </a:pPr>
            <a:r>
              <a:rPr lang="fr-F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Cotonou du 25- 27 avril 2023</a:t>
            </a:r>
          </a:p>
          <a:p>
            <a:pPr algn="ctr">
              <a:buNone/>
            </a:pPr>
            <a:r>
              <a:rPr lang="fr-FR" sz="28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Nounifou SABDANO</a:t>
            </a:r>
          </a:p>
          <a:p>
            <a:pPr algn="ctr">
              <a:buNone/>
            </a:pPr>
            <a:r>
              <a:rPr lang="fr-F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Conservateur adjoint du Parc National d’Arly</a:t>
            </a:r>
          </a:p>
        </p:txBody>
      </p:sp>
      <p:pic>
        <p:nvPicPr>
          <p:cNvPr id="12" name="Image 1" descr="LogoOFINA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0187" y="114428"/>
            <a:ext cx="1944216" cy="175297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</p:pic>
      <p:pic>
        <p:nvPicPr>
          <p:cNvPr id="15" name="Image 14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1" r="12856"/>
          <a:stretch/>
        </p:blipFill>
        <p:spPr bwMode="auto">
          <a:xfrm>
            <a:off x="6691817" y="50480"/>
            <a:ext cx="1872208" cy="18466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4392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A8599D-E1D7-8DAE-D441-573BF768B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6995" y="195943"/>
            <a:ext cx="7929154" cy="679268"/>
          </a:xfrm>
        </p:spPr>
        <p:txBody>
          <a:bodyPr>
            <a:noAutofit/>
          </a:bodyPr>
          <a:lstStyle/>
          <a:p>
            <a:pPr algn="ctr">
              <a:buFont typeface="Wingdings" panose="05000000000000000000" pitchFamily="2" charset="2"/>
              <a:buChar char="§"/>
            </a:pP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PRESSIONS INTERNES/EXTERNES 1/2</a:t>
            </a:r>
            <a:r>
              <a:rPr 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172529" y="1778108"/>
            <a:ext cx="8225246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Pressions internes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présence d’hommes armés non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identifiés; 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 pâturage nomade; 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braconnage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conflits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homme-faune;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l’exploitation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 perches pour la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construction; 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pêche de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subsistance;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Etc.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3240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A8599D-E1D7-8DAE-D441-573BF768B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76995" y="195943"/>
            <a:ext cx="7720148" cy="679268"/>
          </a:xfrm>
        </p:spPr>
        <p:txBody>
          <a:bodyPr>
            <a:noAutofit/>
          </a:bodyPr>
          <a:lstStyle/>
          <a:p>
            <a:pPr algn="ctr">
              <a:buFont typeface="Wingdings" panose="05000000000000000000" pitchFamily="2" charset="2"/>
              <a:buChar char="§"/>
            </a:pP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PRESSIONS INTERNES/EXTERNES 2/2</a:t>
            </a:r>
            <a:r>
              <a:rPr 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210678" y="2172723"/>
            <a:ext cx="8408126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28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Pressions externes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 changement climatique;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La pression démographique (enclave de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Madjoari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Expansion urbaine;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L’orpaillage;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 pollutions;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etc. </a:t>
            </a:r>
          </a:p>
        </p:txBody>
      </p:sp>
    </p:spTree>
    <p:extLst>
      <p:ext uri="{BB962C8B-B14F-4D97-AF65-F5344CB8AC3E}">
        <p14:creationId xmlns:p14="http://schemas.microsoft.com/office/powerpoint/2010/main" val="2322180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9983" y="156120"/>
            <a:ext cx="7929154" cy="745218"/>
          </a:xfrm>
        </p:spPr>
        <p:txBody>
          <a:bodyPr>
            <a:normAutofit/>
          </a:bodyPr>
          <a:lstStyle/>
          <a:p>
            <a:pPr algn="ctr"/>
            <a:r>
              <a:rPr lang="fr-FR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CECN ET GESTION DU PNA 1/2</a:t>
            </a:r>
            <a:endParaRPr lang="en-US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336766" y="1446803"/>
            <a:ext cx="8632371" cy="393509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Pour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gestionnaires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 PNA,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CECN va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servir de cadre d’évaluation de l’évolution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 ressources naturelles du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PNA;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CECN servira d’outil d’analyse et de prise de décisions pour les gestionnaires du PNA et décideurs politiques en montrant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l’intérêt de réorienter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actions correctrices de restauration ou de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préventions avant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que certaines conséquences négatives, comme une dégradation potentiellement irréversible des écosystèmes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 PNA,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 surviennent. </a:t>
            </a:r>
          </a:p>
        </p:txBody>
      </p:sp>
    </p:spTree>
    <p:extLst>
      <p:ext uri="{BB962C8B-B14F-4D97-AF65-F5344CB8AC3E}">
        <p14:creationId xmlns:p14="http://schemas.microsoft.com/office/powerpoint/2010/main" val="2644346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039983" y="156120"/>
            <a:ext cx="7929154" cy="745218"/>
          </a:xfrm>
        </p:spPr>
        <p:txBody>
          <a:bodyPr>
            <a:normAutofit/>
          </a:bodyPr>
          <a:lstStyle/>
          <a:p>
            <a:pPr algn="r"/>
            <a:r>
              <a:rPr lang="fr-FR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CECN ET GESTION DU PNA 2/2</a:t>
            </a:r>
            <a:endParaRPr lang="en-US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164772" y="1329237"/>
            <a:ext cx="9220200" cy="48364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CECN va servir d’instrument d’élaboration et de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mise en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œuvre du PAG à travers: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suivi de l’état du système socio-écologique du PNA dans le temps et l’espace 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suivi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 progrès de la mise en place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des mesures de protection et de conservation 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Évaluation des services écosystémiques du parc ;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Wingdings" panose="05000000000000000000" pitchFamily="2" charset="2"/>
              <a:buChar char="ü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calcul du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coût de la compensation de la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dégradation 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Évaluation du stock ou bilan carbone du PNA ;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etc.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085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A8599D-E1D7-8DAE-D441-573BF768B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0205" y="117563"/>
            <a:ext cx="6583682" cy="679270"/>
          </a:xfrm>
        </p:spPr>
        <p:txBody>
          <a:bodyPr>
            <a:noAutofit/>
          </a:bodyPr>
          <a:lstStyle/>
          <a:p>
            <a:pPr algn="ctr">
              <a:buFont typeface="Wingdings" panose="05000000000000000000" pitchFamily="2" charset="2"/>
              <a:buChar char="§"/>
            </a:pP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PARTENARIAT 1/2</a:t>
            </a: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801189" y="1384662"/>
            <a:ext cx="9910354" cy="40703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fr-F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 titre des partenaires techniques et financiers 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FSOA;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ADAP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WAP;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PAPBio;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Projet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Réserve de Biosphère Transfrontalier W-Arly-Pendjari (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RBT-WAP/GIC-WAP),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financé par la Coopération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Allemande;</a:t>
            </a:r>
            <a:endParaRPr lang="fr-FR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Projet d’Atténuation des Effets du Stress Hydrique sur la Faune (PASHF), financé par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l’</a:t>
            </a:r>
            <a:r>
              <a:rPr lang="fr-FR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Etat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fr-FR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</a:pPr>
            <a:endParaRPr lang="fr-FR" sz="2300" b="1" dirty="0"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625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A8599D-E1D7-8DAE-D441-573BF768B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03563" y="222068"/>
            <a:ext cx="5930539" cy="548640"/>
          </a:xfrm>
        </p:spPr>
        <p:txBody>
          <a:bodyPr>
            <a:noAutofit/>
          </a:bodyPr>
          <a:lstStyle/>
          <a:p>
            <a:pPr algn="ctr">
              <a:buFont typeface="Wingdings" panose="05000000000000000000" pitchFamily="2" charset="2"/>
              <a:buChar char="§"/>
            </a:pP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PARTENARIAT 2/2</a:t>
            </a: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391193" y="1097280"/>
            <a:ext cx="8347165" cy="35779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Font typeface="Wingdings" panose="05000000000000000000" pitchFamily="2" charset="2"/>
              <a:buChar char="§"/>
            </a:pPr>
            <a:r>
              <a:rPr 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 titre d’autres partenaires (cadre informel) :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Universités et écoles professionnelles de formation</a:t>
            </a: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Services techniques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déconcentrés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Concessionnaires des zones cynégétiques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Conseil Régional de l’Est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Conseils Municipaux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L’Union Régionale des CVGF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buFont typeface="Wingdings" panose="05000000000000000000" pitchFamily="2" charset="2"/>
              <a:buChar char="ü"/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Associations et ONG au niveau local.</a:t>
            </a:r>
          </a:p>
          <a:p>
            <a:pPr algn="just">
              <a:lnSpc>
                <a:spcPct val="150000"/>
              </a:lnSpc>
            </a:pPr>
            <a:endParaRPr lang="fr-FR" sz="2300" b="1" dirty="0"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8010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A8599D-E1D7-8DAE-D441-573BF768B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29693" y="143694"/>
            <a:ext cx="6975568" cy="561702"/>
          </a:xfrm>
        </p:spPr>
        <p:txBody>
          <a:bodyPr>
            <a:noAutofit/>
          </a:bodyPr>
          <a:lstStyle/>
          <a:p>
            <a:pPr algn="ctr">
              <a:buFont typeface="Wingdings" panose="05000000000000000000" pitchFamily="2" charset="2"/>
              <a:buChar char="§"/>
            </a:pP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DIFFICULTES &amp; DEFIS 1/2</a:t>
            </a: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84270" y="1371601"/>
            <a:ext cx="886641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>
              <a:buFont typeface="Wingdings" panose="05000000000000000000" pitchFamily="2" charset="2"/>
              <a:buChar char="q"/>
            </a:pPr>
            <a:r>
              <a:rPr lang="fr-F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 titre des difficultés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l’insécurité 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dégradation du réseau de pistes et des principales voies d’accès 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l’insuffisance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 moyens humain, matériel et financier 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les </a:t>
            </a:r>
            <a:r>
              <a:rPr lang="fr-FR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difficultés d’ordre social en rapport avec les populations riveraines dont les attentes dépassent les capacités réelles de l’administration à soutenir leur </a:t>
            </a: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développement;</a:t>
            </a:r>
          </a:p>
          <a:p>
            <a:pPr marL="457200" lvl="0" indent="-457200">
              <a:buFont typeface="Wingdings" panose="05000000000000000000" pitchFamily="2" charset="2"/>
              <a:buChar char="Ø"/>
            </a:pPr>
            <a:r>
              <a:rPr lang="fr-FR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Etc. </a:t>
            </a:r>
          </a:p>
        </p:txBody>
      </p:sp>
    </p:spTree>
    <p:extLst>
      <p:ext uri="{BB962C8B-B14F-4D97-AF65-F5344CB8AC3E}">
        <p14:creationId xmlns:p14="http://schemas.microsoft.com/office/powerpoint/2010/main" val="756937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A8599D-E1D7-8DAE-D441-573BF768B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69772" y="130628"/>
            <a:ext cx="5930539" cy="548640"/>
          </a:xfrm>
        </p:spPr>
        <p:txBody>
          <a:bodyPr>
            <a:noAutofit/>
          </a:bodyPr>
          <a:lstStyle/>
          <a:p>
            <a:pPr algn="ctr">
              <a:buFont typeface="Wingdings" panose="05000000000000000000" pitchFamily="2" charset="2"/>
              <a:buChar char="§"/>
            </a:pP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DIFFICULTES &amp; DEFIS 2/2</a:t>
            </a: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39832" y="1397726"/>
            <a:ext cx="8608425" cy="36394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fr-FR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 titre des défis</a:t>
            </a:r>
            <a:endParaRPr lang="fr-FR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conviendrait de préserver et de consolider les acquis obtenus depuis près de cinquante ans de gestion. Il s’agit donc de :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Libérer le parc 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occuper la base principale d’Arly et les postes périphériques;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relancer la mise en œuvre du PAG du parc;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renforcer la collaboration inter parc (bloc Arly-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endjari);</a:t>
            </a:r>
          </a:p>
          <a:p>
            <a:pPr marL="342900" lvl="0" indent="-342900"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Etc. </a:t>
            </a:r>
          </a:p>
          <a:p>
            <a:pPr algn="just">
              <a:lnSpc>
                <a:spcPct val="150000"/>
              </a:lnSpc>
            </a:pPr>
            <a:endParaRPr lang="fr-FR" sz="2300" b="1" dirty="0">
              <a:latin typeface="Comic Sans MS" pitchFamily="66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345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ysanou\Pictures\RBTW\Végétation\DSC0568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2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ZoneTexte 1"/>
          <p:cNvSpPr txBox="1"/>
          <p:nvPr/>
        </p:nvSpPr>
        <p:spPr>
          <a:xfrm>
            <a:off x="1873977" y="3106525"/>
            <a:ext cx="820891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b="1" dirty="0">
                <a:solidFill>
                  <a:schemeClr val="bg1"/>
                </a:solidFill>
              </a:rPr>
              <a:t>JE VOUS REMERCIE</a:t>
            </a:r>
          </a:p>
        </p:txBody>
      </p:sp>
    </p:spTree>
    <p:extLst>
      <p:ext uri="{BB962C8B-B14F-4D97-AF65-F5344CB8AC3E}">
        <p14:creationId xmlns:p14="http://schemas.microsoft.com/office/powerpoint/2010/main" val="3263601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0A24B0D-3C37-0F4F-84D2-6B09756DDAA5}"/>
              </a:ext>
            </a:extLst>
          </p:cNvPr>
          <p:cNvSpPr txBox="1"/>
          <p:nvPr/>
        </p:nvSpPr>
        <p:spPr>
          <a:xfrm>
            <a:off x="7388773" y="322339"/>
            <a:ext cx="37320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000" b="1" dirty="0" smtClean="0">
                <a:solidFill>
                  <a:srgbClr val="B75C2E"/>
                </a:solidFill>
                <a:latin typeface="Encode Sans Expanded" pitchFamily="2" charset="77"/>
                <a:ea typeface="Helvetica Neue Light" panose="02000403000000020004" pitchFamily="2" charset="0"/>
                <a:cs typeface="Arial" panose="020B0604020202020204" pitchFamily="34" charset="0"/>
              </a:rPr>
              <a:t>Atelier de Formation CECN</a:t>
            </a:r>
            <a:endParaRPr lang="ro-RO" sz="1000" b="1" dirty="0">
              <a:solidFill>
                <a:srgbClr val="B75C2E"/>
              </a:solidFill>
              <a:latin typeface="Encode Sans Expanded" pitchFamily="2" charset="77"/>
              <a:ea typeface="Helvetica Neue Light" panose="02000403000000020004" pitchFamily="2" charset="0"/>
              <a:cs typeface="Arial" panose="020B0604020202020204" pitchFamily="34" charset="0"/>
            </a:endParaRPr>
          </a:p>
          <a:p>
            <a:pPr algn="r"/>
            <a:r>
              <a:rPr lang="fr-FR" sz="1000" i="1" dirty="0" smtClean="0">
                <a:solidFill>
                  <a:srgbClr val="B75C2E"/>
                </a:solidFill>
                <a:latin typeface="Encode Sans Expanded" pitchFamily="2" charset="77"/>
                <a:ea typeface="Helvetica Neue Light" panose="02000403000000020004" pitchFamily="2" charset="0"/>
                <a:cs typeface="Arial" panose="020B0604020202020204" pitchFamily="34" charset="0"/>
              </a:rPr>
              <a:t>Cotonou, </a:t>
            </a:r>
            <a:r>
              <a:rPr lang="fr-FR" sz="1000" i="1" dirty="0">
                <a:solidFill>
                  <a:srgbClr val="B75C2E"/>
                </a:solidFill>
                <a:latin typeface="Encode Sans Expanded" pitchFamily="2" charset="77"/>
                <a:ea typeface="Helvetica Neue Light" panose="02000403000000020004" pitchFamily="2" charset="0"/>
                <a:cs typeface="Arial" panose="020B0604020202020204" pitchFamily="34" charset="0"/>
              </a:rPr>
              <a:t>du </a:t>
            </a:r>
            <a:r>
              <a:rPr lang="fr-FR" sz="1000" i="1" dirty="0" smtClean="0">
                <a:solidFill>
                  <a:srgbClr val="B75C2E"/>
                </a:solidFill>
                <a:latin typeface="Encode Sans Expanded" pitchFamily="2" charset="77"/>
                <a:ea typeface="Helvetica Neue Light" panose="02000403000000020004" pitchFamily="2" charset="0"/>
                <a:cs typeface="Arial" panose="020B0604020202020204" pitchFamily="34" charset="0"/>
              </a:rPr>
              <a:t>25 </a:t>
            </a:r>
            <a:r>
              <a:rPr lang="fr-FR" sz="1000" i="1" dirty="0">
                <a:solidFill>
                  <a:srgbClr val="B75C2E"/>
                </a:solidFill>
                <a:latin typeface="Encode Sans Expanded" pitchFamily="2" charset="77"/>
                <a:ea typeface="Helvetica Neue Light" panose="02000403000000020004" pitchFamily="2" charset="0"/>
                <a:cs typeface="Arial" panose="020B0604020202020204" pitchFamily="34" charset="0"/>
              </a:rPr>
              <a:t>au </a:t>
            </a:r>
            <a:r>
              <a:rPr lang="fr-FR" sz="1000" i="1" dirty="0" smtClean="0">
                <a:solidFill>
                  <a:srgbClr val="B75C2E"/>
                </a:solidFill>
                <a:latin typeface="Encode Sans Expanded" pitchFamily="2" charset="77"/>
                <a:ea typeface="Helvetica Neue Light" panose="02000403000000020004" pitchFamily="2" charset="0"/>
                <a:cs typeface="Arial" panose="020B0604020202020204" pitchFamily="34" charset="0"/>
              </a:rPr>
              <a:t>27 avril 2023</a:t>
            </a:r>
            <a:endParaRPr lang="ro-RO" sz="1000" i="1" dirty="0">
              <a:solidFill>
                <a:srgbClr val="B75C2E"/>
              </a:solidFill>
              <a:latin typeface="Encode Sans Expanded" pitchFamily="2" charset="77"/>
              <a:ea typeface="Helvetica Neue Light" panose="02000403000000020004" pitchFamily="2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2C503A-9242-6D4A-9557-D5A7BBB07C24}"/>
              </a:ext>
            </a:extLst>
          </p:cNvPr>
          <p:cNvSpPr txBox="1"/>
          <p:nvPr/>
        </p:nvSpPr>
        <p:spPr>
          <a:xfrm>
            <a:off x="1687525" y="1798998"/>
            <a:ext cx="57012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B75C2E"/>
                </a:solidFill>
                <a:latin typeface="Encode Sans Expanded" pitchFamily="2" charset="77"/>
                <a:ea typeface="Helvetica Neue" panose="02000503000000020004" pitchFamily="2" charset="0"/>
                <a:cs typeface="Arial" panose="020B0604020202020204" pitchFamily="34" charset="0"/>
              </a:rPr>
              <a:t>PLAN DE </a:t>
            </a:r>
            <a:r>
              <a:rPr lang="fr-FR" sz="3600" b="1" dirty="0" smtClean="0">
                <a:solidFill>
                  <a:srgbClr val="B75C2E"/>
                </a:solidFill>
                <a:latin typeface="Encode Sans Expanded" pitchFamily="2" charset="77"/>
                <a:ea typeface="Helvetica Neue" panose="02000503000000020004" pitchFamily="2" charset="0"/>
                <a:cs typeface="Arial" panose="020B0604020202020204" pitchFamily="34" charset="0"/>
              </a:rPr>
              <a:t>PRESENTATION</a:t>
            </a:r>
            <a:endParaRPr lang="ro-RO" sz="3600" b="1" dirty="0">
              <a:solidFill>
                <a:srgbClr val="B75C2E"/>
              </a:solidFill>
              <a:latin typeface="Encode Sans Expanded" pitchFamily="2" charset="77"/>
              <a:ea typeface="Helvetica Neue" panose="02000503000000020004" pitchFamily="2" charset="0"/>
              <a:cs typeface="Arial" panose="020B0604020202020204" pitchFamily="34" charset="0"/>
            </a:endParaRPr>
          </a:p>
        </p:txBody>
      </p:sp>
      <p:pic>
        <p:nvPicPr>
          <p:cNvPr id="3" name="Picture 2" descr="A close up of a logo&#10;&#10;Description automatically generated">
            <a:extLst>
              <a:ext uri="{FF2B5EF4-FFF2-40B4-BE49-F238E27FC236}">
                <a16:creationId xmlns:a16="http://schemas.microsoft.com/office/drawing/2014/main" id="{2F2AF8A9-8400-B446-BF4C-C8C67CC510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28989" y="1471447"/>
            <a:ext cx="6563011" cy="4508939"/>
          </a:xfrm>
          <a:prstGeom prst="rect">
            <a:avLst/>
          </a:prstGeom>
        </p:spPr>
      </p:pic>
      <p:pic>
        <p:nvPicPr>
          <p:cNvPr id="11" name="Picture 10" descr="A picture containing food&#10;&#10;Description automatically generated">
            <a:extLst>
              <a:ext uri="{FF2B5EF4-FFF2-40B4-BE49-F238E27FC236}">
                <a16:creationId xmlns:a16="http://schemas.microsoft.com/office/drawing/2014/main" id="{48251FA5-64F5-8841-A802-BEDA07244B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0168" y="114428"/>
            <a:ext cx="1186301" cy="170921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B913BE5E-0FE4-024F-B10E-C03A94CD8B2C}"/>
              </a:ext>
            </a:extLst>
          </p:cNvPr>
          <p:cNvSpPr txBox="1"/>
          <p:nvPr/>
        </p:nvSpPr>
        <p:spPr>
          <a:xfrm>
            <a:off x="1623848" y="762144"/>
            <a:ext cx="220717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dirty="0">
                <a:solidFill>
                  <a:schemeClr val="bg1"/>
                </a:solidFill>
              </a:rPr>
              <a:t>P</a:t>
            </a:r>
            <a:r>
              <a:rPr lang="en-RO" sz="1200" dirty="0">
                <a:solidFill>
                  <a:schemeClr val="bg1"/>
                </a:solidFill>
              </a:rPr>
              <a:t>artner logo</a:t>
            </a:r>
          </a:p>
          <a:p>
            <a:pPr algn="ctr"/>
            <a:r>
              <a:rPr lang="en-RO" sz="1200" dirty="0">
                <a:solidFill>
                  <a:schemeClr val="bg1"/>
                </a:solidFill>
              </a:rPr>
              <a:t>-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</a:rPr>
              <a:t>E</a:t>
            </a:r>
            <a:r>
              <a:rPr lang="en-RO" sz="1200" dirty="0">
                <a:solidFill>
                  <a:schemeClr val="bg1"/>
                </a:solidFill>
              </a:rPr>
              <a:t>rase this box </a:t>
            </a:r>
          </a:p>
          <a:p>
            <a:pPr algn="ctr"/>
            <a:r>
              <a:rPr lang="en-RO" sz="1200" dirty="0">
                <a:solidFill>
                  <a:schemeClr val="bg1"/>
                </a:solidFill>
              </a:rPr>
              <a:t>when you’re </a:t>
            </a:r>
          </a:p>
          <a:p>
            <a:pPr algn="ctr"/>
            <a:r>
              <a:rPr lang="en-RO" sz="1200" dirty="0">
                <a:solidFill>
                  <a:schemeClr val="bg1"/>
                </a:solidFill>
              </a:rPr>
              <a:t>done.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E67CA9D-6AE4-D042-A1E2-E59360F3B7C5}"/>
              </a:ext>
            </a:extLst>
          </p:cNvPr>
          <p:cNvSpPr txBox="1"/>
          <p:nvPr/>
        </p:nvSpPr>
        <p:spPr>
          <a:xfrm>
            <a:off x="762420" y="2263367"/>
            <a:ext cx="849235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71550" lvl="1" indent="-571500" algn="just">
              <a:lnSpc>
                <a:spcPct val="250000"/>
              </a:lnSpc>
              <a:buFont typeface="+mj-lt"/>
              <a:buAutoNum type="romanUcPeriod"/>
            </a:pPr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fr-F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71550" lvl="1" indent="-571500" algn="just">
              <a:lnSpc>
                <a:spcPct val="250000"/>
              </a:lnSpc>
              <a:buFont typeface="+mj-lt"/>
              <a:buAutoNum type="romanUcPeriod"/>
            </a:pPr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HISTORIQUE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 PN ARLY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 algn="just">
              <a:lnSpc>
                <a:spcPct val="250000"/>
              </a:lnSpc>
              <a:buNone/>
            </a:pPr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III.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VALEURS ÉCOLOGIQUES</a:t>
            </a:r>
            <a:endParaRPr lang="fr-FR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00050" lvl="1" indent="0" algn="just">
              <a:lnSpc>
                <a:spcPct val="250000"/>
              </a:lnSpc>
              <a:buNone/>
            </a:pPr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IV. ADMINISTRATION ET GESTION</a:t>
            </a:r>
          </a:p>
          <a:p>
            <a:pPr marL="400050" lvl="1" indent="0" algn="just">
              <a:lnSpc>
                <a:spcPct val="250000"/>
              </a:lnSpc>
              <a:buNone/>
            </a:pPr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V. PRESSIONS INTERNES ET EXTERNES</a:t>
            </a:r>
          </a:p>
          <a:p>
            <a:pPr marL="400050" lvl="1" indent="0" algn="just">
              <a:lnSpc>
                <a:spcPct val="250000"/>
              </a:lnSpc>
              <a:buNone/>
            </a:pPr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VI. DIFFICULTES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fr-FR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DEFIS</a:t>
            </a:r>
            <a:endParaRPr lang="fr-FR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" name="Image 1" descr="LogoOFINA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0187" y="114428"/>
            <a:ext cx="1944216" cy="175297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</p:pic>
      <p:pic>
        <p:nvPicPr>
          <p:cNvPr id="15" name="Image 14"/>
          <p:cNvPicPr/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71" r="12856"/>
          <a:stretch/>
        </p:blipFill>
        <p:spPr bwMode="auto">
          <a:xfrm>
            <a:off x="6691817" y="50480"/>
            <a:ext cx="1872208" cy="184667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878100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A8599D-E1D7-8DAE-D441-573BF768B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44474"/>
            <a:ext cx="10515600" cy="835025"/>
          </a:xfrm>
        </p:spPr>
        <p:txBody>
          <a:bodyPr>
            <a:normAutofit/>
          </a:bodyPr>
          <a:lstStyle/>
          <a:p>
            <a:pPr algn="ctr"/>
            <a:r>
              <a:rPr lang="fr-FR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</a:t>
            </a:r>
            <a:endParaRPr lang="fr-FR" sz="32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01B6B288-E082-7584-ACF3-089E0234819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38125" y="1306286"/>
            <a:ext cx="9937841" cy="5027840"/>
          </a:xfrm>
        </p:spPr>
        <p:txBody>
          <a:bodyPr>
            <a:normAutofit fontScale="92500" lnSpcReduction="10000"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Les Aires Protégées du Burkina Faso couvrent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3 550 km² soit 13 % du territoire. 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Parc National d’Arly représente avec celui du W Burkina et les zones cynégétiques riveraines environ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30 % de la couverture nationale en aires fauniques.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Ces aires fauniques forment avec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celles du Bénin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</a:t>
            </a:r>
            <a:r>
              <a:rPr lang="fr-FR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 </a:t>
            </a:r>
            <a:r>
              <a:rPr lang="fr-FR" dirty="0">
                <a:latin typeface="Times New Roman" panose="02020603050405020304" pitchFamily="18" charset="0"/>
                <a:cs typeface="Times New Roman" panose="02020603050405020304" pitchFamily="18" charset="0"/>
              </a:rPr>
              <a:t>Niger un ensemble écologique appelé 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«Complexe W-Arly-Pendjari» (WAP) qui couvre plus de 30.000 km</a:t>
            </a:r>
            <a:r>
              <a:rPr lang="fr-FR" b="1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fr-FR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108451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A8599D-E1D7-8DAE-D441-573BF768B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2469" y="104503"/>
            <a:ext cx="3971108" cy="535577"/>
          </a:xfrm>
        </p:spPr>
        <p:txBody>
          <a:bodyPr>
            <a:noAutofit/>
          </a:bodyPr>
          <a:lstStyle/>
          <a:p>
            <a:pPr algn="ctr">
              <a:buFont typeface="Wingdings" panose="05000000000000000000" pitchFamily="2" charset="2"/>
              <a:buChar char="§"/>
            </a:pP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HISTORIQUE</a:t>
            </a: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36597" y="933703"/>
            <a:ext cx="1102752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 décembre 1954 : création des Réserves Partielle et Totale de Faune d’Arly ;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août 1970 : création des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RP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et RT de Faune de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Pama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et de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Madjoari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;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1970 : Fusion des RT de Faune d’Arly et de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Madjoari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en PN Arly ;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07 septembre 2009 : Site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Ramsar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(Site N° 1884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02 juillet 2015 : Régularisation du Statut juridique du PN d’Arly ;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Juillet 2017 : Site du Patrimoine Mondial (extension du W Niger) ;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Juillet 2018 : Réserve de Biosphère (RBA) ;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Juillet 2020 : Réserve de Biosphère Transfrontalier (RBT-WAP)</a:t>
            </a:r>
          </a:p>
        </p:txBody>
      </p:sp>
    </p:spTree>
    <p:extLst>
      <p:ext uri="{BB962C8B-B14F-4D97-AF65-F5344CB8AC3E}">
        <p14:creationId xmlns:p14="http://schemas.microsoft.com/office/powerpoint/2010/main" val="237933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A8599D-E1D7-8DAE-D441-573BF768B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94459" y="186993"/>
            <a:ext cx="8830491" cy="1191622"/>
          </a:xfrm>
        </p:spPr>
        <p:txBody>
          <a:bodyPr>
            <a:noAutofit/>
          </a:bodyPr>
          <a:lstStyle/>
          <a:p>
            <a:pPr algn="ctr">
              <a:buFont typeface="Wingdings" panose="05000000000000000000" pitchFamily="2" charset="2"/>
              <a:buChar char="§"/>
            </a:pP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COUVERTURE SPATIALE</a:t>
            </a:r>
            <a: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Superficie </a:t>
            </a:r>
            <a:r>
              <a:rPr lang="fr-FR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217 930 Ha (environs 2180 Km²)</a:t>
            </a:r>
            <a:br>
              <a:rPr lang="fr-FR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Entouré par 8 zones cynégétiques au Burkina Faso et 1 PN au </a:t>
            </a:r>
            <a:r>
              <a:rPr lang="fr-FR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Bénin</a:t>
            </a:r>
            <a: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55690169"/>
              </p:ext>
            </p:extLst>
          </p:nvPr>
        </p:nvGraphicFramePr>
        <p:xfrm>
          <a:off x="1116874" y="1365552"/>
          <a:ext cx="9385663" cy="54924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7" name="Image bitmap" r:id="rId3" imgW="0" imgH="0" progId="PBrush">
                  <p:embed/>
                </p:oleObj>
              </mc:Choice>
              <mc:Fallback>
                <p:oleObj name="Image bitmap" r:id="rId3" imgW="0" imgH="0" progId="PBrush">
                  <p:embed/>
                  <p:pic>
                    <p:nvPicPr>
                      <p:cNvPr id="2" name="Obje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16874" y="1365552"/>
                        <a:ext cx="9385663" cy="549244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01811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A8599D-E1D7-8DAE-D441-573BF768B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4765" y="0"/>
            <a:ext cx="11351623" cy="666206"/>
          </a:xfrm>
        </p:spPr>
        <p:txBody>
          <a:bodyPr>
            <a:noAutofit/>
          </a:bodyPr>
          <a:lstStyle/>
          <a:p>
            <a:pPr algn="ctr">
              <a:buFont typeface="Wingdings" panose="05000000000000000000" pitchFamily="2" charset="2"/>
              <a:buChar char="§"/>
            </a:pP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b="1" dirty="0" smtClean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Localisation </a:t>
            </a:r>
            <a:r>
              <a:rPr lang="fr-FR" sz="3200" b="1" dirty="0">
                <a:solidFill>
                  <a:srgbClr val="00B0F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3:</a:t>
            </a:r>
            <a: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Position du PN d’Arly dans le Complexe WAP</a:t>
            </a:r>
            <a:br>
              <a:rPr lang="fr-FR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Image 4" descr="Arly_general"/>
          <p:cNvPicPr/>
          <p:nvPr/>
        </p:nvPicPr>
        <p:blipFill rotWithShape="1">
          <a:blip r:embed="rId2" cstate="print"/>
          <a:srcRect r="3831"/>
          <a:stretch/>
        </p:blipFill>
        <p:spPr bwMode="auto">
          <a:xfrm>
            <a:off x="770709" y="666206"/>
            <a:ext cx="9914708" cy="6184736"/>
          </a:xfrm>
          <a:prstGeom prst="rect">
            <a:avLst/>
          </a:prstGeom>
          <a:noFill/>
          <a:ln w="12700" cap="flat" cmpd="sng" algn="ctr">
            <a:solidFill>
              <a:srgbClr val="8064A2">
                <a:lumMod val="20000"/>
                <a:lumOff val="80000"/>
              </a:srgbClr>
            </a:solidFill>
            <a:prstDash val="solid"/>
            <a:miter lim="800000"/>
            <a:headEnd type="none" w="med" len="med"/>
            <a:tailEnd type="none" w="med" len="med"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10117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A8599D-E1D7-8DAE-D441-573BF768B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2570" y="182880"/>
            <a:ext cx="6531430" cy="548640"/>
          </a:xfrm>
        </p:spPr>
        <p:txBody>
          <a:bodyPr>
            <a:noAutofit/>
          </a:bodyPr>
          <a:lstStyle/>
          <a:p>
            <a:pPr algn="ctr">
              <a:buFont typeface="Wingdings" panose="05000000000000000000" pitchFamily="2" charset="2"/>
              <a:buChar char="§"/>
            </a:pP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MILIEU HUMAIN</a:t>
            </a: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38051" y="1267096"/>
            <a:ext cx="10280468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L’aire du PNA est logée sur les limites territoriales de trois Communes rurales de la Région de l’Est. </a:t>
            </a:r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endParaRPr lang="fr-FR" sz="2400" dirty="0"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fr-FR" sz="2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Au </a:t>
            </a:r>
            <a:r>
              <a:rPr lang="fr-FR" sz="2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total 17 villages sont situés à la périphérie du parc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à savoir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just"/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fr-FR" sz="2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Madjori dans la province de la </a:t>
            </a:r>
            <a:r>
              <a:rPr lang="fr-FR" sz="2400" dirty="0" err="1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Kompienga</a:t>
            </a:r>
            <a:r>
              <a:rPr lang="fr-FR" sz="2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avec 8 villages </a:t>
            </a:r>
            <a:r>
              <a:rPr lang="fr-FR" sz="2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fr-FR" sz="2400" dirty="0" err="1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Logobou</a:t>
            </a:r>
            <a:r>
              <a:rPr lang="fr-FR" sz="2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dans la province de la </a:t>
            </a:r>
            <a:r>
              <a:rPr lang="fr-FR" sz="2400" dirty="0" err="1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Tapoa</a:t>
            </a:r>
            <a:r>
              <a:rPr lang="fr-FR" sz="2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avec 5 villages </a:t>
            </a:r>
            <a:r>
              <a:rPr lang="fr-FR" sz="2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;</a:t>
            </a:r>
          </a:p>
          <a:p>
            <a:pPr marL="342900" indent="-342900" algn="just">
              <a:buFont typeface="Wingdings" panose="05000000000000000000" pitchFamily="2" charset="2"/>
              <a:buChar char="Ø"/>
            </a:pPr>
            <a:r>
              <a:rPr lang="fr-FR" sz="2400" dirty="0" err="1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Tambaga</a:t>
            </a:r>
            <a:r>
              <a:rPr lang="fr-FR" sz="2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dans la province de la </a:t>
            </a:r>
            <a:r>
              <a:rPr lang="fr-FR" sz="2400" dirty="0" err="1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Tapoa</a:t>
            </a:r>
            <a:r>
              <a:rPr lang="fr-FR" sz="2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 avec 4 villages</a:t>
            </a:r>
            <a:r>
              <a:rPr lang="fr-FR" sz="2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.</a:t>
            </a:r>
            <a:endParaRPr lang="fr-FR" sz="2400" dirty="0">
              <a:latin typeface="Times New Roman" panose="02020603050405020304" pitchFamily="18" charset="0"/>
              <a:ea typeface="Times New Roman" pitchFamily="18" charset="0"/>
              <a:cs typeface="Times New Roman" panose="02020603050405020304" pitchFamily="18" charset="0"/>
            </a:endParaRPr>
          </a:p>
          <a:p>
            <a:pPr marL="342900" indent="-34290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fr-FR" sz="2400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La population des 3 communes est estimée à </a:t>
            </a:r>
            <a:r>
              <a:rPr lang="fr-FR" sz="2400" b="1" dirty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88 722 </a:t>
            </a:r>
            <a:r>
              <a:rPr lang="fr-FR" sz="2400" dirty="0" smtClean="0">
                <a:latin typeface="Times New Roman" panose="02020603050405020304" pitchFamily="18" charset="0"/>
                <a:ea typeface="Times New Roman" pitchFamily="18" charset="0"/>
                <a:cs typeface="Times New Roman" panose="02020603050405020304" pitchFamily="18" charset="0"/>
              </a:rPr>
              <a:t>habitants</a:t>
            </a:r>
            <a:endParaRPr lang="fr-FR" sz="2300" dirty="0" smtClean="0">
              <a:latin typeface="Comic Sans MS" panose="030F0702030302020204" pitchFamily="66" charset="0"/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2816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A8599D-E1D7-8DAE-D441-573BF768B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4377" y="222068"/>
            <a:ext cx="7393577" cy="666205"/>
          </a:xfrm>
        </p:spPr>
        <p:txBody>
          <a:bodyPr>
            <a:noAutofit/>
          </a:bodyPr>
          <a:lstStyle/>
          <a:p>
            <a:pPr algn="ctr">
              <a:buFont typeface="Wingdings" panose="05000000000000000000" pitchFamily="2" charset="2"/>
              <a:buChar char="§"/>
            </a:pP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VALEURS ECOLOGIQUES</a:t>
            </a:r>
            <a:r>
              <a:rPr 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71005" y="1175657"/>
            <a:ext cx="9244149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Espèces </a:t>
            </a:r>
            <a:r>
              <a:rPr lang="fr-FR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animales: </a:t>
            </a:r>
            <a:endParaRPr lang="fr-FR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éléphant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guépard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léopard, lion</a:t>
            </a:r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damalisque, Hippotrague, buffle</a:t>
            </a:r>
          </a:p>
          <a:p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Espèces végétales</a:t>
            </a:r>
            <a:r>
              <a:rPr lang="fr-FR" sz="24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Adansonia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digita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Parkia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biglobosa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Pterocarpus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Vitelaria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paradoxa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Borassus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sp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Bombax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costatum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Tamarindus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FR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indica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</a:p>
          <a:p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fr-FR" sz="24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Habitats: </a:t>
            </a:r>
            <a:endParaRPr lang="fr-FR" sz="2400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savanes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arbustive et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arborée;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Forêts galeries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  <a:endParaRPr lang="fr-FR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chaine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du </a:t>
            </a:r>
            <a:r>
              <a:rPr lang="fr-FR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Gobnangou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Zone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humide.</a:t>
            </a:r>
          </a:p>
        </p:txBody>
      </p:sp>
    </p:spTree>
    <p:extLst>
      <p:ext uri="{BB962C8B-B14F-4D97-AF65-F5344CB8AC3E}">
        <p14:creationId xmlns:p14="http://schemas.microsoft.com/office/powerpoint/2010/main" val="2393756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A8599D-E1D7-8DAE-D441-573BF768BD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12570" y="0"/>
            <a:ext cx="7602584" cy="587828"/>
          </a:xfrm>
        </p:spPr>
        <p:txBody>
          <a:bodyPr>
            <a:noAutofit/>
          </a:bodyPr>
          <a:lstStyle/>
          <a:p>
            <a:pPr algn="ctr">
              <a:buFont typeface="Wingdings" panose="05000000000000000000" pitchFamily="2" charset="2"/>
              <a:buChar char="§"/>
            </a:pP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fr-FR" sz="2400" b="1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FR" sz="3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ADMINISTRATION &amp; GESTION</a:t>
            </a: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2400" b="1" dirty="0">
                <a:latin typeface="Comic Sans MS" pitchFamily="66" charset="0"/>
              </a:rPr>
              <a:t/>
            </a:r>
            <a:br>
              <a:rPr lang="fr-FR" sz="2400" b="1" dirty="0">
                <a:latin typeface="Comic Sans MS" pitchFamily="66" charset="0"/>
              </a:rPr>
            </a:br>
            <a: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fr-FR" sz="3200" dirty="0">
                <a:latin typeface="Comic Sans MS" pitchFamily="66" charset="0"/>
                <a:ea typeface="Times New Roman" pitchFamily="18" charset="0"/>
                <a:cs typeface="Times New Roman" pitchFamily="18" charset="0"/>
              </a:rPr>
            </a:br>
            <a:endParaRPr lang="fr-FR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56755" y="483326"/>
            <a:ext cx="11782698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1970 à 1997 :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la gestion était assurée par les services techniques du ministère en charge des Aires Protégées.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 1998 à 2008 :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secteur privé a été impliqué avec l’arrivée de la Société EDEN en tant que Concessionnaire.</a:t>
            </a:r>
          </a:p>
          <a:p>
            <a:pPr algn="just">
              <a:lnSpc>
                <a:spcPct val="150000"/>
              </a:lnSpc>
              <a:buFont typeface="Wingdings" panose="05000000000000000000" pitchFamily="2" charset="2"/>
              <a:buChar char="§"/>
            </a:pPr>
            <a:r>
              <a:rPr lang="fr-FR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Depuis 2009 :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gestion du parc est placée sous la tutelle administrative et technique de l’OFINAP, un EPE doté d’une autonomie de gestion. On note depuis lors :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Une administration locale (UGA) basée à Arly pour assurer la gestion.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 n’y a plus de partenariat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formel avec le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secteur privé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dans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la filière tourisme de vision et hôtellerie.</a:t>
            </a:r>
          </a:p>
          <a:p>
            <a:pPr lvl="1" algn="just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Il n’y a plus de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partenariat </a:t>
            </a:r>
            <a:r>
              <a:rPr lang="fr-FR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au niveau de la pêche </a:t>
            </a:r>
            <a:r>
              <a:rPr lang="fr-FR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commerciale.</a:t>
            </a:r>
            <a:endParaRPr lang="fr-FR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726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1054</TotalTime>
  <Words>876</Words>
  <Application>Microsoft Office PowerPoint</Application>
  <PresentationFormat>Grand écran</PresentationFormat>
  <Paragraphs>136</Paragraphs>
  <Slides>18</Slides>
  <Notes>2</Notes>
  <HiddenSlides>0</HiddenSlides>
  <MMClips>0</MMClips>
  <ScaleCrop>false</ScaleCrop>
  <HeadingPairs>
    <vt:vector size="8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18</vt:i4>
      </vt:variant>
    </vt:vector>
  </HeadingPairs>
  <TitlesOfParts>
    <vt:vector size="29" baseType="lpstr">
      <vt:lpstr>Arial</vt:lpstr>
      <vt:lpstr>Calibri</vt:lpstr>
      <vt:lpstr>Calibri Light</vt:lpstr>
      <vt:lpstr>Comic Sans MS</vt:lpstr>
      <vt:lpstr>Encode Sans Expanded</vt:lpstr>
      <vt:lpstr>Helvetica Neue</vt:lpstr>
      <vt:lpstr>Helvetica Neue Light</vt:lpstr>
      <vt:lpstr>Times New Roman</vt:lpstr>
      <vt:lpstr>Wingdings</vt:lpstr>
      <vt:lpstr>Thème Office</vt:lpstr>
      <vt:lpstr>Image bitmap</vt:lpstr>
      <vt:lpstr>Présentation PowerPoint</vt:lpstr>
      <vt:lpstr>Présentation PowerPoint</vt:lpstr>
      <vt:lpstr>INTRODUCTION</vt:lpstr>
      <vt:lpstr>    HISTORIQUE   </vt:lpstr>
      <vt:lpstr>  COUVERTURE SPATIALE Superficie : 217 930 Ha (environs 2180 Km²) Entouré par 8 zones cynégétiques au Burkina Faso et 1 PN au Bénin </vt:lpstr>
      <vt:lpstr>   Localisation 3: Position du PN d’Arly dans le Complexe WAP   </vt:lpstr>
      <vt:lpstr>    MILIEU HUMAIN   </vt:lpstr>
      <vt:lpstr>     VALEURS ECOLOGIQUES    </vt:lpstr>
      <vt:lpstr>    ADMINISTRATION &amp; GESTION   </vt:lpstr>
      <vt:lpstr>     PRESSIONS INTERNES/EXTERNES 1/2    </vt:lpstr>
      <vt:lpstr>     PRESSIONS INTERNES/EXTERNES 2/2    </vt:lpstr>
      <vt:lpstr>CECN ET GESTION DU PNA 1/2</vt:lpstr>
      <vt:lpstr>CECN ET GESTION DU PNA 2/2</vt:lpstr>
      <vt:lpstr>    PARTENARIAT 1/2   </vt:lpstr>
      <vt:lpstr>    PARTENARIAT 2/2   </vt:lpstr>
      <vt:lpstr>    DIFFICULTES &amp; DEFIS 1/2   </vt:lpstr>
      <vt:lpstr>    DIFFICULTES &amp; DEFIS 2/2   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HP</dc:creator>
  <cp:lastModifiedBy>HP</cp:lastModifiedBy>
  <cp:revision>113</cp:revision>
  <dcterms:created xsi:type="dcterms:W3CDTF">2022-04-23T11:36:35Z</dcterms:created>
  <dcterms:modified xsi:type="dcterms:W3CDTF">2023-04-26T09:30:42Z</dcterms:modified>
</cp:coreProperties>
</file>