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9" r:id="rId3"/>
    <p:sldId id="258" r:id="rId4"/>
    <p:sldId id="260" r:id="rId5"/>
    <p:sldId id="267" r:id="rId6"/>
    <p:sldId id="261" r:id="rId7"/>
    <p:sldId id="262" r:id="rId8"/>
    <p:sldId id="263" r:id="rId9"/>
    <p:sldId id="264" r:id="rId10"/>
    <p:sldId id="265" r:id="rId11"/>
    <p:sldId id="266" r:id="rId12"/>
    <p:sldId id="268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C89C87-7DEE-4F52-A4B0-E9692051E4DC}" type="datetimeFigureOut">
              <a:rPr lang="fr-FR" smtClean="0"/>
              <a:t>26/04/2023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C33F1-5C7C-4013-B623-B9B06D70E2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195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223B1B-24F7-407A-AC48-E0ACD43E26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B728FB-9E1B-49DB-A8D2-C724BA3271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63E7144-396E-49B5-B0CE-FEA661B04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D997-83E7-496D-A702-73F515BC7D2C}" type="datetime1">
              <a:rPr lang="fr-FR" smtClean="0"/>
              <a:t>26/04/2023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9EC838A-9A7F-4C66-A8F0-430C85D50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1DC8DD2-C9CA-4541-AFE3-52B2EFB3A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BE59-0DE0-4F7C-9817-04C5643FD4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966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23FEE0-6A0E-46D1-ABAD-05D2AD91F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9502EC7-27EF-4E49-8319-C9FDA503AA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A7725FE-AFD3-4A44-8F3B-88210BA99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1D10C-343C-4E85-B467-4BFCEC08BD5B}" type="datetime1">
              <a:rPr lang="fr-FR" smtClean="0"/>
              <a:t>26/04/2023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9AE1710-C08D-4822-A929-280FD8A6D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CE1C06D-77C5-4D04-BBC6-17559F898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BE59-0DE0-4F7C-9817-04C5643FD4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0465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44AA9FD-11F1-4081-AFD0-91F80A14F8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C8703C1-7E71-4FC3-9F3B-BFC308F44F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950BBD1-B7F8-46A5-8B1F-71E4F1FF0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B4B14-A531-47BB-8A25-61B9ECD4F2AE}" type="datetime1">
              <a:rPr lang="fr-FR" smtClean="0"/>
              <a:t>26/04/2023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ABCBE18-5575-4AB7-B8B3-0FADC18BA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49174F5-70EB-412C-8954-0514FF2A2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BE59-0DE0-4F7C-9817-04C5643FD4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228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C54642-87CD-478D-9588-1724527B3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9B201A0-ACD3-410F-84CF-52C4D41FD6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B4406E9-C301-417B-A250-7C7890913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1A5B1-8D9F-45AD-98C7-C85D10BE8ACE}" type="datetime1">
              <a:rPr lang="fr-FR" smtClean="0"/>
              <a:t>26/04/2023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F77FA91-6396-4964-B870-93BE70CBD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FAB10E2-F9F7-415C-83D4-D936697CD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BE59-0DE0-4F7C-9817-04C5643FD4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0720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2DC014E-477F-4C72-9167-A461C2305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059FD1B-955C-454F-B3F6-FB23D96AD9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00BDE61-0389-403E-9CB9-B2A118E17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FCCB2-273C-48C3-A1A9-7A0566046BAB}" type="datetime1">
              <a:rPr lang="fr-FR" smtClean="0"/>
              <a:t>26/04/2023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872AF92-1104-4ECA-8E63-DD93D2B52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1C6FCE5-F2D4-49BD-803E-2E9AD97D4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BE59-0DE0-4F7C-9817-04C5643FD4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2356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639D8A-001D-4C41-AFF6-7FB16CD3A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FBD57F4-9E67-42ED-9D1E-A16C203303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0076F2C-2046-4EA5-9768-6EB3175948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D04C5B5-03F2-4255-9609-9EBDF0179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1779-18B1-4DA0-99C6-48A8038F0F53}" type="datetime1">
              <a:rPr lang="fr-FR" smtClean="0"/>
              <a:t>26/04/2023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23A8303-3213-433C-9681-836F9991E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0319EEC-7164-4CD9-AC4C-C5EB76903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BE59-0DE0-4F7C-9817-04C5643FD4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8541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1B8F698-A6BE-46FB-B5CF-BC633C6E4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D10E4F-CFBF-4CD6-9CC0-E7357C7AC4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11B88F1-93A1-4256-B8C7-D82D12449C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38D0D68-D078-45CA-B65D-23DEF21F77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F1856E8-991F-4528-BF59-66AA319A20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1FBBDC3-803A-4B27-947D-F8E247119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C13DF-1C63-4AF6-8F42-92AB83261D65}" type="datetime1">
              <a:rPr lang="fr-FR" smtClean="0"/>
              <a:t>26/04/2023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F8AA489-E17E-4972-8C79-87443F562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95F2241-B96F-4BC8-89DF-FAA32B7E6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BE59-0DE0-4F7C-9817-04C5643FD4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0307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747D04-08E9-4F6A-A430-59B89D647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5D8203D-1042-4433-AFCD-E75B0B8AF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435F6-B71A-4584-BD08-8ECA91450AD7}" type="datetime1">
              <a:rPr lang="fr-FR" smtClean="0"/>
              <a:t>26/04/2023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71FE3E5-D8A8-4776-B543-CDBECECAA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F748E55-B937-4CE6-B5D0-3446839FE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BE59-0DE0-4F7C-9817-04C5643FD4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1471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408D560-95C2-4E7B-80DE-DA4DD0A7D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267DB-40FA-4B50-AEC8-7FD6BF1BFE20}" type="datetime1">
              <a:rPr lang="fr-FR" smtClean="0"/>
              <a:t>26/04/2023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D909564-09B1-487A-8516-9908268EA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3EBAB55-F93C-4055-92AD-C98B2A6F1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BE59-0DE0-4F7C-9817-04C5643FD4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5108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DDA316-B4AC-4847-8752-39E95BF4A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1D64A09-53CF-4F12-B569-9493836D09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8ECF8A3-88BE-4AD6-86CB-CCBC4ACCD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7013BBB-1974-4A0B-8646-0441F1DAA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395FF-0B7C-4C0D-A65F-B09B3B9AF37E}" type="datetime1">
              <a:rPr lang="fr-FR" smtClean="0"/>
              <a:t>26/04/2023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9924F73-858A-4745-BF21-6CEE02CE9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C2EF63E-487A-4E8B-ACB9-6D5A6F7B1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BE59-0DE0-4F7C-9817-04C5643FD4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8731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E955AF-D7AD-43D7-8769-624B2EA3B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A0730C8-D51D-4508-8F63-150CB53F6A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5B9C26A-5EF4-4537-9B47-1C11969587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D03FA1E-DFBE-4B42-812D-9E8125715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26DB8-02E9-4AD0-A419-D846394A5699}" type="datetime1">
              <a:rPr lang="fr-FR" smtClean="0"/>
              <a:t>26/04/2023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16E9089-0C27-48CE-A2DF-2F45F26D9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4470089-C97A-44B4-AF1C-A6596A0F7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BE59-0DE0-4F7C-9817-04C5643FD4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2759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5CD8332-4AAC-4E99-B555-00AE12AC6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4279185-B341-4353-8D85-804C7359D9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422A97B-2D9A-49BE-ADF6-BE5F6619B7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38951-EB02-4B96-9645-5CFB5E866CEB}" type="datetime1">
              <a:rPr lang="fr-FR" smtClean="0"/>
              <a:t>26/04/2023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DA70859-DDB8-4A04-8CE1-FB9503A939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D8F639A-4E9E-4925-B5A6-722684FA36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DBE59-0DE0-4F7C-9817-04C5643FD4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5623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1BA69ABE-5FD2-4E52-AF00-F171579C4DEF}"/>
              </a:ext>
            </a:extLst>
          </p:cNvPr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39588"/>
            <a:ext cx="4997822" cy="283910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AF95553-2210-43EC-961F-ED7CC82A133A}"/>
              </a:ext>
            </a:extLst>
          </p:cNvPr>
          <p:cNvSpPr/>
          <p:nvPr/>
        </p:nvSpPr>
        <p:spPr>
          <a:xfrm>
            <a:off x="-26894" y="0"/>
            <a:ext cx="12218894" cy="7395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135FFE7-0B3C-47C1-BD61-702AC62B1F9F}"/>
              </a:ext>
            </a:extLst>
          </p:cNvPr>
          <p:cNvSpPr/>
          <p:nvPr/>
        </p:nvSpPr>
        <p:spPr>
          <a:xfrm>
            <a:off x="1087370" y="-91871"/>
            <a:ext cx="98021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PRESENTATION DU PARC W-BENIN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8C35A16-EE67-45DF-9401-46676FD5CF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4716" y="731736"/>
            <a:ext cx="7194178" cy="539452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9E2381F-0586-4618-AAEC-D8DEF45B51C3}"/>
              </a:ext>
            </a:extLst>
          </p:cNvPr>
          <p:cNvSpPr/>
          <p:nvPr/>
        </p:nvSpPr>
        <p:spPr>
          <a:xfrm>
            <a:off x="0" y="3578690"/>
            <a:ext cx="5150224" cy="307760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</a:t>
            </a:r>
            <a:r>
              <a:rPr lang="fr-FR" sz="2000" dirty="0">
                <a:solidFill>
                  <a:prstClr val="black"/>
                </a:solidFill>
                <a:latin typeface="Aharoni" panose="02010803020104030203" pitchFamily="2" charset="-79"/>
                <a:ea typeface="Calibri" panose="020F0502020204030204" pitchFamily="34" charset="0"/>
                <a:cs typeface="Aharoni" panose="02010803020104030203" pitchFamily="2" charset="-79"/>
              </a:rPr>
              <a:t>réé  en </a:t>
            </a:r>
            <a:r>
              <a:rPr lang="fr-FR" sz="2800" dirty="0">
                <a:solidFill>
                  <a:prstClr val="black"/>
                </a:solidFill>
                <a:latin typeface="Aharoni" panose="02010803020104030203" pitchFamily="2" charset="-79"/>
                <a:ea typeface="Calibri" panose="020F0502020204030204" pitchFamily="34" charset="0"/>
                <a:cs typeface="Aharoni" panose="02010803020104030203" pitchFamily="2" charset="-79"/>
              </a:rPr>
              <a:t>1954</a:t>
            </a:r>
            <a:endParaRPr lang="fr-FR" sz="2000" dirty="0">
              <a:solidFill>
                <a:prstClr val="black"/>
              </a:solidFill>
              <a:latin typeface="Aharoni" panose="02010803020104030203" pitchFamily="2" charset="-79"/>
              <a:ea typeface="Calibri" panose="020F0502020204030204" pitchFamily="34" charset="0"/>
              <a:cs typeface="Aharoni" panose="02010803020104030203" pitchFamily="2" charset="-79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prstClr val="black"/>
                </a:solidFill>
                <a:latin typeface="Aharoni" panose="02010803020104030203" pitchFamily="2" charset="-79"/>
                <a:ea typeface="Calibri" panose="020F0502020204030204" pitchFamily="34" charset="0"/>
                <a:cs typeface="Aharoni" panose="02010803020104030203" pitchFamily="2" charset="-79"/>
              </a:rPr>
              <a:t>Le W Bénin s’étend sur </a:t>
            </a:r>
            <a:r>
              <a:rPr lang="fr-FR" sz="2800" dirty="0">
                <a:solidFill>
                  <a:prstClr val="black"/>
                </a:solidFill>
                <a:latin typeface="Aharoni" panose="02010803020104030203" pitchFamily="2" charset="-79"/>
                <a:ea typeface="Calibri" panose="020F0502020204030204" pitchFamily="34" charset="0"/>
                <a:cs typeface="Aharoni" panose="02010803020104030203" pitchFamily="2" charset="-79"/>
              </a:rPr>
              <a:t>6959</a:t>
            </a:r>
            <a:r>
              <a:rPr lang="fr-FR" sz="2000" dirty="0">
                <a:solidFill>
                  <a:prstClr val="black"/>
                </a:solidFill>
                <a:latin typeface="Aharoni" panose="02010803020104030203" pitchFamily="2" charset="-79"/>
                <a:ea typeface="Calibri" panose="020F0502020204030204" pitchFamily="34" charset="0"/>
                <a:cs typeface="Aharoni" panose="02010803020104030203" pitchFamily="2" charset="-79"/>
              </a:rPr>
              <a:t>Km² </a:t>
            </a:r>
            <a:r>
              <a:rPr lang="fr-FR" sz="2000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paysage diversifié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Après l’exécution d’un PIP en 2019 pour la réhabilitation et le développement du parc;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En </a:t>
            </a:r>
            <a:r>
              <a:rPr lang="fr-FR" sz="2800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2020</a:t>
            </a:r>
            <a:r>
              <a:rPr lang="fr-FR" sz="2000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confié à APN</a:t>
            </a:r>
          </a:p>
        </p:txBody>
      </p:sp>
      <p:sp>
        <p:nvSpPr>
          <p:cNvPr id="13" name="Espace réservé du numéro de diapositive 12">
            <a:extLst>
              <a:ext uri="{FF2B5EF4-FFF2-40B4-BE49-F238E27FC236}">
                <a16:creationId xmlns:a16="http://schemas.microsoft.com/office/drawing/2014/main" id="{EED942C6-D5E4-4937-A250-AA3F7A436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BE59-0DE0-4F7C-9817-04C5643FD438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895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665DDB-628C-4067-A5D6-00BCC82A5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894" y="739588"/>
            <a:ext cx="3932237" cy="505199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  <a:latin typeface="Algerian" panose="04020705040A02060702" pitchFamily="82" charset="0"/>
              </a:rPr>
              <a:t>DAP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3F41491-0DB9-44B8-AB8B-D092ED2F1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6509" y="4577169"/>
            <a:ext cx="11878982" cy="2144306"/>
          </a:xfrm>
        </p:spPr>
        <p:txBody>
          <a:bodyPr>
            <a:normAutofit fontScale="85000" lnSpcReduction="10000"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3200" dirty="0">
                <a:latin typeface="Aharoni" panose="02010803020104030203" pitchFamily="2" charset="-79"/>
                <a:cs typeface="Aharoni" panose="02010803020104030203" pitchFamily="2" charset="-79"/>
              </a:rPr>
              <a:t>Réhabilitation de salle de classe dans quelques écoles riveraines</a:t>
            </a:r>
            <a:endParaRPr lang="fr-FR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3200" dirty="0">
                <a:latin typeface="Aharoni" panose="02010803020104030203" pitchFamily="2" charset="-79"/>
                <a:cs typeface="Aharoni" panose="02010803020104030203" pitchFamily="2" charset="-79"/>
              </a:rPr>
              <a:t>Appui en matériels didactiques des écoles riveraines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3200" dirty="0">
                <a:latin typeface="Aharoni" panose="02010803020104030203" pitchFamily="2" charset="-79"/>
                <a:cs typeface="Aharoni" panose="02010803020104030203" pitchFamily="2" charset="-79"/>
              </a:rPr>
              <a:t>Accompagnement en fournitures scolaires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CB2CCA-4FFD-4FA7-AF76-6062398ECA36}"/>
              </a:ext>
            </a:extLst>
          </p:cNvPr>
          <p:cNvSpPr/>
          <p:nvPr/>
        </p:nvSpPr>
        <p:spPr>
          <a:xfrm>
            <a:off x="-26894" y="0"/>
            <a:ext cx="12218894" cy="7395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GESTION DU PARC W-BENIN</a:t>
            </a:r>
            <a:endParaRPr lang="fr-F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5AA98AA-1E9D-4DAD-9D08-47ADF8012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BE59-0DE0-4F7C-9817-04C5643FD438}" type="slidenum">
              <a:rPr lang="fr-FR" smtClean="0"/>
              <a:t>10</a:t>
            </a:fld>
            <a:endParaRPr lang="fr-FR"/>
          </a:p>
        </p:txBody>
      </p:sp>
      <p:pic>
        <p:nvPicPr>
          <p:cNvPr id="9" name="Image 8" descr="C:\Users\user\Desktop\calendrier 202\Photo\Réfection EPP MP.jpeg">
            <a:extLst>
              <a:ext uri="{FF2B5EF4-FFF2-40B4-BE49-F238E27FC236}">
                <a16:creationId xmlns:a16="http://schemas.microsoft.com/office/drawing/2014/main" id="{6404304C-4098-46BC-A0C6-E37F490672F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8846"/>
            <a:ext cx="4359054" cy="28631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age 10" descr="C:\Users\user\Desktop\calendrier 202\Photo\IMG_9443.JPG">
            <a:extLst>
              <a:ext uri="{FF2B5EF4-FFF2-40B4-BE49-F238E27FC236}">
                <a16:creationId xmlns:a16="http://schemas.microsoft.com/office/drawing/2014/main" id="{1CD35013-1EFE-4D75-A777-EFDA98C1DDE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054" y="1348844"/>
            <a:ext cx="3789266" cy="28556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 11" descr="C:\Users\user\Desktop\calendrier 202\Photo\IMG_9566.JPG">
            <a:extLst>
              <a:ext uri="{FF2B5EF4-FFF2-40B4-BE49-F238E27FC236}">
                <a16:creationId xmlns:a16="http://schemas.microsoft.com/office/drawing/2014/main" id="{34353821-D42B-49DF-83A2-8BDD8BD4BAA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8320" y="1421583"/>
            <a:ext cx="3789266" cy="27829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0854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665DDB-628C-4067-A5D6-00BCC82A5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894" y="739588"/>
            <a:ext cx="3932237" cy="505199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  <a:latin typeface="Algerian" panose="04020705040A02060702" pitchFamily="82" charset="0"/>
              </a:rPr>
              <a:t>OPERATIONS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3F41491-0DB9-44B8-AB8B-D092ED2F1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6509" y="4577169"/>
            <a:ext cx="11878982" cy="2144306"/>
          </a:xfrm>
        </p:spPr>
        <p:txBody>
          <a:bodyPr>
            <a:normAutofit fontScale="85000" lnSpcReduction="20000"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3200" dirty="0">
                <a:latin typeface="Aharoni" panose="02010803020104030203" pitchFamily="2" charset="-79"/>
                <a:cs typeface="Aharoni" panose="02010803020104030203" pitchFamily="2" charset="-79"/>
              </a:rPr>
              <a:t>Installations de </a:t>
            </a:r>
            <a:r>
              <a:rPr lang="fr-FR" sz="3900" dirty="0">
                <a:latin typeface="Aharoni" panose="02010803020104030203" pitchFamily="2" charset="-79"/>
                <a:cs typeface="Aharoni" panose="02010803020104030203" pitchFamily="2" charset="-79"/>
              </a:rPr>
              <a:t>3</a:t>
            </a:r>
            <a:r>
              <a:rPr lang="fr-FR" sz="3200" dirty="0">
                <a:latin typeface="Aharoni" panose="02010803020104030203" pitchFamily="2" charset="-79"/>
                <a:cs typeface="Aharoni" panose="02010803020104030203" pitchFamily="2" charset="-79"/>
              </a:rPr>
              <a:t> pylônes VHF</a:t>
            </a:r>
            <a:endParaRPr lang="fr-FR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3200" dirty="0">
                <a:latin typeface="Aharoni" panose="02010803020104030203" pitchFamily="2" charset="-79"/>
                <a:cs typeface="Aharoni" panose="02010803020104030203" pitchFamily="2" charset="-79"/>
              </a:rPr>
              <a:t>Aménagement des pistes saisonniers et en toutes saisons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3200" dirty="0">
                <a:latin typeface="Aharoni" panose="02010803020104030203" pitchFamily="2" charset="-79"/>
                <a:cs typeface="Aharoni" panose="02010803020104030203" pitchFamily="2" charset="-79"/>
              </a:rPr>
              <a:t>Constructions des logements et des miradors de surveillance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CB2CCA-4FFD-4FA7-AF76-6062398ECA36}"/>
              </a:ext>
            </a:extLst>
          </p:cNvPr>
          <p:cNvSpPr/>
          <p:nvPr/>
        </p:nvSpPr>
        <p:spPr>
          <a:xfrm>
            <a:off x="-26894" y="0"/>
            <a:ext cx="12218894" cy="7395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GESTION DU PARC W-BENIN</a:t>
            </a:r>
            <a:endParaRPr lang="fr-F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5AA98AA-1E9D-4DAD-9D08-47ADF8012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BE59-0DE0-4F7C-9817-04C5643FD438}" type="slidenum">
              <a:rPr lang="fr-FR" smtClean="0"/>
              <a:t>11</a:t>
            </a:fld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86472D2-C806-4E3D-B76E-49EBB5916F0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14" y="1313579"/>
            <a:ext cx="4104640" cy="2890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9F20F6A-94C0-4596-B0E1-3E47C5B7945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054" y="1313579"/>
            <a:ext cx="3932236" cy="2959716"/>
          </a:xfrm>
          <a:prstGeom prst="rect">
            <a:avLst/>
          </a:prstGeom>
          <a:noFill/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65FCBC6D-7FC2-4412-931E-9AB0E32CCC17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289" y="1331058"/>
            <a:ext cx="3744201" cy="29422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27986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3F41491-0DB9-44B8-AB8B-D092ED2F1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0" y="1013698"/>
            <a:ext cx="11878982" cy="5588808"/>
          </a:xfrm>
        </p:spPr>
        <p:txBody>
          <a:bodyPr>
            <a:normAutofit fontScale="92500"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3200" dirty="0">
                <a:latin typeface="Aharoni" panose="02010803020104030203" pitchFamily="2" charset="-79"/>
                <a:cs typeface="Aharoni" panose="02010803020104030203" pitchFamily="2" charset="-79"/>
              </a:rPr>
              <a:t>Développer des stratégies d'engagement communautaire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3200" dirty="0">
                <a:latin typeface="Aharoni" panose="02010803020104030203" pitchFamily="2" charset="-79"/>
                <a:cs typeface="Aharoni" panose="02010803020104030203" pitchFamily="2" charset="-79"/>
              </a:rPr>
              <a:t>Développer des stratégies de sécurité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3200" dirty="0">
                <a:latin typeface="Aharoni" panose="02010803020104030203" pitchFamily="2" charset="-79"/>
                <a:cs typeface="Aharoni" panose="02010803020104030203" pitchFamily="2" charset="-79"/>
              </a:rPr>
              <a:t>Apprentissage et partage entre parcs –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3200" dirty="0">
                <a:latin typeface="Aharoni" panose="02010803020104030203" pitchFamily="2" charset="-79"/>
                <a:cs typeface="Aharoni" panose="02010803020104030203" pitchFamily="2" charset="-79"/>
              </a:rPr>
              <a:t>Développer de bonne communication entre les gestionnaires,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3200" dirty="0">
                <a:latin typeface="Aharoni" panose="02010803020104030203" pitchFamily="2" charset="-79"/>
                <a:cs typeface="Aharoni" panose="02010803020104030203" pitchFamily="2" charset="-79"/>
              </a:rPr>
              <a:t>voyages de pollinisation croisée du personnel communautaire.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3200" dirty="0">
                <a:latin typeface="Aharoni" panose="02010803020104030203" pitchFamily="2" charset="-79"/>
                <a:cs typeface="Aharoni" panose="02010803020104030203" pitchFamily="2" charset="-79"/>
              </a:rPr>
              <a:t>Développement commercial / touristique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CB2CCA-4FFD-4FA7-AF76-6062398ECA36}"/>
              </a:ext>
            </a:extLst>
          </p:cNvPr>
          <p:cNvSpPr/>
          <p:nvPr/>
        </p:nvSpPr>
        <p:spPr>
          <a:xfrm>
            <a:off x="-26894" y="0"/>
            <a:ext cx="12218894" cy="7395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VISION</a:t>
            </a:r>
            <a:r>
              <a:rPr lang="fr-FR" sz="4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DU PARC W-BENIN POUR LE FUTUR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5AA98AA-1E9D-4DAD-9D08-47ADF8012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BE59-0DE0-4F7C-9817-04C5643FD438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8053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665DDB-628C-4067-A5D6-00BCC82A5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894" y="739588"/>
            <a:ext cx="3932237" cy="505199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  <a:latin typeface="Algerian" panose="04020705040A02060702" pitchFamily="82" charset="0"/>
              </a:rPr>
              <a:t>LAB</a:t>
            </a:r>
          </a:p>
        </p:txBody>
      </p:sp>
      <p:pic>
        <p:nvPicPr>
          <p:cNvPr id="6" name="Espace réservé pour une image  5">
            <a:extLst>
              <a:ext uri="{FF2B5EF4-FFF2-40B4-BE49-F238E27FC236}">
                <a16:creationId xmlns:a16="http://schemas.microsoft.com/office/drawing/2014/main" id="{DDD7795B-D634-4C5F-B150-CE6604433FA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7849" r="7849"/>
          <a:stretch>
            <a:fillRect/>
          </a:stretch>
        </p:blipFill>
        <p:spPr>
          <a:xfrm>
            <a:off x="5842000" y="889000"/>
            <a:ext cx="6172200" cy="4873625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3F41491-0DB9-44B8-AB8B-D092ED2F1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-26894" y="1420018"/>
            <a:ext cx="5741894" cy="4698394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800" dirty="0">
                <a:latin typeface="Aharoni" panose="02010803020104030203" pitchFamily="2" charset="-79"/>
                <a:cs typeface="Aharoni" panose="02010803020104030203" pitchFamily="2" charset="-79"/>
              </a:rPr>
              <a:t>Déploiement de 155 rangers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800" dirty="0">
                <a:latin typeface="Aharoni" panose="02010803020104030203" pitchFamily="2" charset="-79"/>
                <a:cs typeface="Aharoni" panose="02010803020104030203" pitchFamily="2" charset="-79"/>
              </a:rPr>
              <a:t>Organisation des formations spéciales pour faire face à la menace sécuritaire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800" dirty="0">
                <a:latin typeface="Aharoni" panose="02010803020104030203" pitchFamily="2" charset="-79"/>
                <a:cs typeface="Aharoni" panose="02010803020104030203" pitchFamily="2" charset="-79"/>
              </a:rPr>
              <a:t>Suivi des opérations de terrain depuis la salle de contrôle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CB2CCA-4FFD-4FA7-AF76-6062398ECA36}"/>
              </a:ext>
            </a:extLst>
          </p:cNvPr>
          <p:cNvSpPr/>
          <p:nvPr/>
        </p:nvSpPr>
        <p:spPr>
          <a:xfrm>
            <a:off x="-26894" y="0"/>
            <a:ext cx="12218894" cy="7395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GESTION DU PARC W-BENIN</a:t>
            </a:r>
            <a:endParaRPr lang="fr-F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FA63B308-FD8E-447D-B504-590FA5183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BE59-0DE0-4F7C-9817-04C5643FD438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3796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665DDB-628C-4067-A5D6-00BCC82A5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894" y="739588"/>
            <a:ext cx="3932237" cy="505199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  <a:latin typeface="Algerian" panose="04020705040A02060702" pitchFamily="82" charset="0"/>
              </a:rPr>
              <a:t>LAB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3F41491-0DB9-44B8-AB8B-D092ED2F1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-26894" y="1420017"/>
            <a:ext cx="5868894" cy="5142147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>
                <a:latin typeface="Aharoni" panose="02010803020104030203" pitchFamily="2" charset="-79"/>
                <a:cs typeface="Aharoni" panose="02010803020104030203" pitchFamily="2" charset="-79"/>
              </a:rPr>
              <a:t>Des survols aériens sont effectués avec la réalisations des cartes mensuelles sur les observations de la faune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>
                <a:latin typeface="Aharoni" panose="02010803020104030203" pitchFamily="2" charset="-79"/>
                <a:cs typeface="Aharoni" panose="02010803020104030203" pitchFamily="2" charset="-79"/>
              </a:rPr>
              <a:t>Point mensuel de la distribution des zones de patrouilles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>
                <a:latin typeface="Aharoni" panose="02010803020104030203" pitchFamily="2" charset="-79"/>
                <a:cs typeface="Aharoni" panose="02010803020104030203" pitchFamily="2" charset="-79"/>
              </a:rPr>
              <a:t>Interventions d’urgence pour des arrestations</a:t>
            </a:r>
            <a:endParaRPr lang="fr-FR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CB2CCA-4FFD-4FA7-AF76-6062398ECA36}"/>
              </a:ext>
            </a:extLst>
          </p:cNvPr>
          <p:cNvSpPr/>
          <p:nvPr/>
        </p:nvSpPr>
        <p:spPr>
          <a:xfrm>
            <a:off x="-26894" y="0"/>
            <a:ext cx="12218894" cy="7395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GESTION DU PARC W-BENIN</a:t>
            </a:r>
            <a:endParaRPr lang="fr-F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170340D-7933-4487-BFC5-75B809033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BE59-0DE0-4F7C-9817-04C5643FD438}" type="slidenum">
              <a:rPr lang="fr-FR" smtClean="0"/>
              <a:t>3</a:t>
            </a:fld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91EF492-8371-49C3-9079-AD315C70B49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0" y="992187"/>
            <a:ext cx="6246628" cy="47786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6845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665DDB-628C-4067-A5D6-00BCC82A5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894" y="739588"/>
            <a:ext cx="3932237" cy="505199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  <a:latin typeface="Algerian" panose="04020705040A02060702" pitchFamily="82" charset="0"/>
              </a:rPr>
              <a:t>CONSERVATION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3F41491-0DB9-44B8-AB8B-D092ED2F1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15672" y="4881581"/>
            <a:ext cx="5731510" cy="1381872"/>
          </a:xfrm>
        </p:spPr>
        <p:txBody>
          <a:bodyPr>
            <a:normAutofit fontScale="25000" lnSpcReduction="20000"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8000" dirty="0">
                <a:latin typeface="Aharoni" panose="02010803020104030203" pitchFamily="2" charset="-79"/>
                <a:cs typeface="Aharoni" panose="02010803020104030203" pitchFamily="2" charset="-79"/>
              </a:rPr>
              <a:t>109 Lions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8000" dirty="0">
                <a:latin typeface="Aharoni" panose="02010803020104030203" pitchFamily="2" charset="-79"/>
                <a:cs typeface="Aharoni" panose="02010803020104030203" pitchFamily="2" charset="-79"/>
              </a:rPr>
              <a:t>101 Hyènes tachetées: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8000" dirty="0">
                <a:latin typeface="Aharoni" panose="02010803020104030203" pitchFamily="2" charset="-79"/>
                <a:cs typeface="Aharoni" panose="02010803020104030203" pitchFamily="2" charset="-79"/>
              </a:rPr>
              <a:t>12 Hippopotames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CB2CCA-4FFD-4FA7-AF76-6062398ECA36}"/>
              </a:ext>
            </a:extLst>
          </p:cNvPr>
          <p:cNvSpPr/>
          <p:nvPr/>
        </p:nvSpPr>
        <p:spPr>
          <a:xfrm>
            <a:off x="-26894" y="0"/>
            <a:ext cx="12218894" cy="7395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GESTION DU PARC W-BENIN</a:t>
            </a:r>
            <a:endParaRPr lang="fr-F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Espace réservé du numéro de diapositive 14">
            <a:extLst>
              <a:ext uri="{FF2B5EF4-FFF2-40B4-BE49-F238E27FC236}">
                <a16:creationId xmlns:a16="http://schemas.microsoft.com/office/drawing/2014/main" id="{29B9644C-54A9-46F2-879E-34FA0EB0F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BE59-0DE0-4F7C-9817-04C5643FD438}" type="slidenum">
              <a:rPr lang="fr-FR" smtClean="0"/>
              <a:t>4</a:t>
            </a:fld>
            <a:endParaRPr lang="fr-FR"/>
          </a:p>
        </p:txBody>
      </p:sp>
      <p:pic>
        <p:nvPicPr>
          <p:cNvPr id="16" name="Image 15" descr="w">
            <a:extLst>
              <a:ext uri="{FF2B5EF4-FFF2-40B4-BE49-F238E27FC236}">
                <a16:creationId xmlns:a16="http://schemas.microsoft.com/office/drawing/2014/main" id="{2667A0C4-BF43-440F-A82C-1A4BA6F3CD3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17" y="1244788"/>
            <a:ext cx="5731510" cy="3222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86A2C03C-FE9E-4083-9F9E-9981BE1440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83" y="1244787"/>
            <a:ext cx="6214334" cy="3222550"/>
          </a:xfrm>
          <a:prstGeom prst="rect">
            <a:avLst/>
          </a:prstGeom>
        </p:spPr>
      </p:pic>
      <p:sp>
        <p:nvSpPr>
          <p:cNvPr id="21" name="Espace réservé du texte 3">
            <a:extLst>
              <a:ext uri="{FF2B5EF4-FFF2-40B4-BE49-F238E27FC236}">
                <a16:creationId xmlns:a16="http://schemas.microsoft.com/office/drawing/2014/main" id="{A79FB4D7-3DA4-4C97-8E3F-59D3194D4BF5}"/>
              </a:ext>
            </a:extLst>
          </p:cNvPr>
          <p:cNvSpPr txBox="1">
            <a:spLocks/>
          </p:cNvSpPr>
          <p:nvPr/>
        </p:nvSpPr>
        <p:spPr>
          <a:xfrm>
            <a:off x="44818" y="4561727"/>
            <a:ext cx="6325499" cy="1848297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7200" dirty="0">
                <a:latin typeface="Aharoni" panose="02010803020104030203" pitchFamily="2" charset="-79"/>
                <a:cs typeface="Aharoni" panose="02010803020104030203" pitchFamily="2" charset="-79"/>
              </a:rPr>
              <a:t>L’inventaire de la faune réalisé en 2021 nous a permis d’estimer  population des espèces phares comme suit :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8000" dirty="0">
                <a:latin typeface="Aharoni" panose="02010803020104030203" pitchFamily="2" charset="-79"/>
                <a:cs typeface="Aharoni" panose="02010803020104030203" pitchFamily="2" charset="-79"/>
              </a:rPr>
              <a:t>808 Eléphants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8000" dirty="0">
                <a:latin typeface="Aharoni" panose="02010803020104030203" pitchFamily="2" charset="-79"/>
                <a:cs typeface="Aharoni" panose="02010803020104030203" pitchFamily="2" charset="-79"/>
              </a:rPr>
              <a:t>1499 Buffles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8000" dirty="0">
                <a:latin typeface="Aharoni" panose="02010803020104030203" pitchFamily="2" charset="-79"/>
                <a:cs typeface="Aharoni" panose="02010803020104030203" pitchFamily="2" charset="-79"/>
              </a:rPr>
              <a:t>109 Lions</a:t>
            </a:r>
          </a:p>
        </p:txBody>
      </p:sp>
    </p:spTree>
    <p:extLst>
      <p:ext uri="{BB962C8B-B14F-4D97-AF65-F5344CB8AC3E}">
        <p14:creationId xmlns:p14="http://schemas.microsoft.com/office/powerpoint/2010/main" val="431232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665DDB-628C-4067-A5D6-00BCC82A5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894" y="739588"/>
            <a:ext cx="3932237" cy="505199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  <a:latin typeface="Algerian" panose="04020705040A02060702" pitchFamily="82" charset="0"/>
              </a:rPr>
              <a:t>CONSERVATION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3F41491-0DB9-44B8-AB8B-D092ED2F1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5983" y="4695826"/>
            <a:ext cx="10063782" cy="1934508"/>
          </a:xfrm>
        </p:spPr>
        <p:txBody>
          <a:bodyPr>
            <a:normAutofit fontScale="70000" lnSpcReduction="20000"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>
                <a:latin typeface="Aharoni" panose="02010803020104030203" pitchFamily="2" charset="-79"/>
                <a:cs typeface="Aharoni" panose="02010803020104030203" pitchFamily="2" charset="-79"/>
              </a:rPr>
              <a:t>Suivi de la faune avec le déploiement des caméras pièges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>
                <a:latin typeface="Aharoni" panose="02010803020104030203" pitchFamily="2" charset="-79"/>
                <a:cs typeface="Aharoni" panose="02010803020104030203" pitchFamily="2" charset="-79"/>
              </a:rPr>
              <a:t>Suivi de </a:t>
            </a:r>
            <a:r>
              <a:rPr lang="fr-FR" sz="3300" dirty="0">
                <a:latin typeface="Aharoni" panose="02010803020104030203" pitchFamily="2" charset="-79"/>
                <a:cs typeface="Aharoni" panose="02010803020104030203" pitchFamily="2" charset="-79"/>
              </a:rPr>
              <a:t>19</a:t>
            </a:r>
            <a:r>
              <a:rPr lang="fr-FR" sz="2400" dirty="0">
                <a:latin typeface="Aharoni" panose="02010803020104030203" pitchFamily="2" charset="-79"/>
                <a:cs typeface="Aharoni" panose="02010803020104030203" pitchFamily="2" charset="-79"/>
              </a:rPr>
              <a:t> éléphants, </a:t>
            </a:r>
            <a:r>
              <a:rPr lang="fr-FR" sz="3300" dirty="0">
                <a:latin typeface="Aharoni" panose="02010803020104030203" pitchFamily="2" charset="-79"/>
                <a:cs typeface="Aharoni" panose="02010803020104030203" pitchFamily="2" charset="-79"/>
              </a:rPr>
              <a:t>10</a:t>
            </a:r>
            <a:r>
              <a:rPr lang="fr-FR" sz="2400" dirty="0">
                <a:latin typeface="Aharoni" panose="02010803020104030203" pitchFamily="2" charset="-79"/>
                <a:cs typeface="Aharoni" panose="02010803020104030203" pitchFamily="2" charset="-79"/>
              </a:rPr>
              <a:t> lions et </a:t>
            </a:r>
            <a:r>
              <a:rPr lang="fr-FR" sz="3300" dirty="0">
                <a:latin typeface="Aharoni" panose="02010803020104030203" pitchFamily="2" charset="-79"/>
                <a:cs typeface="Aharoni" panose="02010803020104030203" pitchFamily="2" charset="-79"/>
              </a:rPr>
              <a:t>4</a:t>
            </a:r>
            <a:r>
              <a:rPr lang="fr-FR" sz="2400" dirty="0">
                <a:latin typeface="Aharoni" panose="02010803020104030203" pitchFamily="2" charset="-79"/>
                <a:cs typeface="Aharoni" panose="02010803020104030203" pitchFamily="2" charset="-79"/>
              </a:rPr>
              <a:t> bubales équipé de colliers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>
                <a:latin typeface="Aharoni" panose="02010803020104030203" pitchFamily="2" charset="-79"/>
                <a:cs typeface="Aharoni" panose="02010803020104030203" pitchFamily="2" charset="-79"/>
              </a:rPr>
              <a:t>Réalisation des cartes de chaleur des animaux </a:t>
            </a:r>
            <a:r>
              <a:rPr lang="fr-FR" sz="2400" dirty="0" err="1">
                <a:latin typeface="Aharoni" panose="02010803020104030203" pitchFamily="2" charset="-79"/>
                <a:cs typeface="Aharoni" panose="02010803020104030203" pitchFamily="2" charset="-79"/>
              </a:rPr>
              <a:t>collarés</a:t>
            </a:r>
            <a:endParaRPr lang="fr-FR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>
                <a:latin typeface="Aharoni" panose="02010803020104030203" pitchFamily="2" charset="-79"/>
                <a:cs typeface="Aharoni" panose="02010803020104030203" pitchFamily="2" charset="-79"/>
              </a:rPr>
              <a:t>Gestion planifié des feux de végétation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CB2CCA-4FFD-4FA7-AF76-6062398ECA36}"/>
              </a:ext>
            </a:extLst>
          </p:cNvPr>
          <p:cNvSpPr/>
          <p:nvPr/>
        </p:nvSpPr>
        <p:spPr>
          <a:xfrm>
            <a:off x="-26894" y="0"/>
            <a:ext cx="12218894" cy="7395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GESTION DU PARC W-BENIN</a:t>
            </a:r>
            <a:endParaRPr lang="fr-F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Espace réservé pour une image  7">
            <a:extLst>
              <a:ext uri="{FF2B5EF4-FFF2-40B4-BE49-F238E27FC236}">
                <a16:creationId xmlns:a16="http://schemas.microsoft.com/office/drawing/2014/main" id="{324D8A6E-49AA-4670-B471-9B902343730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" r="2513"/>
          <a:stretch>
            <a:fillRect/>
          </a:stretch>
        </p:blipFill>
        <p:spPr>
          <a:xfrm>
            <a:off x="6477312" y="782731"/>
            <a:ext cx="5714689" cy="3913095"/>
          </a:xfr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7185DB4D-6754-4911-9B7A-212EAAE60B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83" y="1244787"/>
            <a:ext cx="6321329" cy="3173506"/>
          </a:xfrm>
          <a:prstGeom prst="rect">
            <a:avLst/>
          </a:prstGeom>
        </p:spPr>
      </p:pic>
      <p:sp>
        <p:nvSpPr>
          <p:cNvPr id="15" name="Espace réservé du numéro de diapositive 14">
            <a:extLst>
              <a:ext uri="{FF2B5EF4-FFF2-40B4-BE49-F238E27FC236}">
                <a16:creationId xmlns:a16="http://schemas.microsoft.com/office/drawing/2014/main" id="{29B9644C-54A9-46F2-879E-34FA0EB0F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BE59-0DE0-4F7C-9817-04C5643FD438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9037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665DDB-628C-4067-A5D6-00BCC82A5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894" y="739588"/>
            <a:ext cx="3932237" cy="505199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  <a:latin typeface="Algerian" panose="04020705040A02060702" pitchFamily="82" charset="0"/>
              </a:rPr>
              <a:t>CONSERVATION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3F41491-0DB9-44B8-AB8B-D092ED2F1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0" y="4403221"/>
            <a:ext cx="6266918" cy="5159992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200" dirty="0">
                <a:latin typeface="Aharoni" panose="02010803020104030203" pitchFamily="2" charset="-79"/>
                <a:cs typeface="Aharoni" panose="02010803020104030203" pitchFamily="2" charset="-79"/>
              </a:rPr>
              <a:t>Aménagement des points de saline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200" dirty="0">
                <a:latin typeface="Aharoni" panose="02010803020104030203" pitchFamily="2" charset="-79"/>
                <a:cs typeface="Aharoni" panose="02010803020104030203" pitchFamily="2" charset="-79"/>
              </a:rPr>
              <a:t>Construction de deux caisses de translocation des éléphants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CB2CCA-4FFD-4FA7-AF76-6062398ECA36}"/>
              </a:ext>
            </a:extLst>
          </p:cNvPr>
          <p:cNvSpPr/>
          <p:nvPr/>
        </p:nvSpPr>
        <p:spPr>
          <a:xfrm>
            <a:off x="-26894" y="0"/>
            <a:ext cx="12218894" cy="7395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GESTION DU PARC W-BENIN</a:t>
            </a:r>
            <a:endParaRPr lang="fr-F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D109E70D-123B-4385-9743-446455466D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918" y="924831"/>
            <a:ext cx="5925082" cy="486493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71E499B8-0724-4468-8A84-36AFF363D2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5" t="21574" r="8998" b="22705"/>
          <a:stretch/>
        </p:blipFill>
        <p:spPr>
          <a:xfrm>
            <a:off x="121023" y="1355380"/>
            <a:ext cx="5974977" cy="2937248"/>
          </a:xfrm>
          <a:prstGeom prst="rect">
            <a:avLst/>
          </a:prstGeom>
        </p:spPr>
      </p:pic>
      <p:sp>
        <p:nvSpPr>
          <p:cNvPr id="16" name="Espace réservé du numéro de diapositive 15">
            <a:extLst>
              <a:ext uri="{FF2B5EF4-FFF2-40B4-BE49-F238E27FC236}">
                <a16:creationId xmlns:a16="http://schemas.microsoft.com/office/drawing/2014/main" id="{2124968F-781F-40FF-A6C4-E2CC19020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BE59-0DE0-4F7C-9817-04C5643FD438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3460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665DDB-628C-4067-A5D6-00BCC82A5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894" y="739588"/>
            <a:ext cx="3932237" cy="505199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  <a:latin typeface="Algerian" panose="04020705040A02060702" pitchFamily="82" charset="0"/>
              </a:rPr>
              <a:t>CONSERVATION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3F41491-0DB9-44B8-AB8B-D092ED2F1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0" y="5607424"/>
            <a:ext cx="12192000" cy="1250576"/>
          </a:xfrm>
        </p:spPr>
        <p:txBody>
          <a:bodyPr>
            <a:normAutofit fontScale="92500" lnSpcReduction="10000"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>
                <a:latin typeface="Aharoni" panose="02010803020104030203" pitchFamily="2" charset="-79"/>
                <a:cs typeface="Aharoni" panose="02010803020104030203" pitchFamily="2" charset="-79"/>
              </a:rPr>
              <a:t>Vaccination de </a:t>
            </a:r>
            <a:r>
              <a:rPr lang="fr-FR" sz="2800" dirty="0">
                <a:latin typeface="Aharoni" panose="02010803020104030203" pitchFamily="2" charset="-79"/>
                <a:cs typeface="Aharoni" panose="02010803020104030203" pitchFamily="2" charset="-79"/>
              </a:rPr>
              <a:t>20000</a:t>
            </a:r>
            <a:r>
              <a:rPr lang="fr-FR" sz="2400" dirty="0">
                <a:latin typeface="Aharoni" panose="02010803020104030203" pitchFamily="2" charset="-79"/>
                <a:cs typeface="Aharoni" panose="02010803020104030203" pitchFamily="2" charset="-79"/>
              </a:rPr>
              <a:t> tête de bétails riverains au profit des éleveurs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>
                <a:latin typeface="Aharoni" panose="02010803020104030203" pitchFamily="2" charset="-79"/>
                <a:cs typeface="Aharoni" panose="02010803020104030203" pitchFamily="2" charset="-79"/>
              </a:rPr>
              <a:t>Mise en place d’un plan de mitigation des CHF.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CB2CCA-4FFD-4FA7-AF76-6062398ECA36}"/>
              </a:ext>
            </a:extLst>
          </p:cNvPr>
          <p:cNvSpPr/>
          <p:nvPr/>
        </p:nvSpPr>
        <p:spPr>
          <a:xfrm>
            <a:off x="-26894" y="0"/>
            <a:ext cx="12218894" cy="7395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GESTION DU PARC W-BENIN</a:t>
            </a:r>
            <a:endParaRPr lang="fr-F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B36105B-9E64-4F66-8A23-E4EC4105B05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811" y="1244786"/>
            <a:ext cx="6302189" cy="426850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33DBBC7-E402-40E8-8815-995F32B98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BE59-0DE0-4F7C-9817-04C5643FD438}" type="slidenum">
              <a:rPr lang="fr-FR" smtClean="0"/>
              <a:t>7</a:t>
            </a:fld>
            <a:endParaRPr lang="fr-FR"/>
          </a:p>
        </p:txBody>
      </p:sp>
      <p:pic>
        <p:nvPicPr>
          <p:cNvPr id="9" name="Image 8" descr="C:\Users\DELL VOSTRO\Pictures\Conflit HF\IMG-20220502-WA0010.jpg">
            <a:extLst>
              <a:ext uri="{FF2B5EF4-FFF2-40B4-BE49-F238E27FC236}">
                <a16:creationId xmlns:a16="http://schemas.microsoft.com/office/drawing/2014/main" id="{5CCD1135-602C-457E-BCE8-F444DCA1E7D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6" y="1244786"/>
            <a:ext cx="5858435" cy="42685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2187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665DDB-628C-4067-A5D6-00BCC82A5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894" y="739588"/>
            <a:ext cx="3932237" cy="505199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  <a:latin typeface="Algerian" panose="04020705040A02060702" pitchFamily="82" charset="0"/>
              </a:rPr>
              <a:t>Dev commercial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3F41491-0DB9-44B8-AB8B-D092ED2F1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97049" y="4212042"/>
            <a:ext cx="11878982" cy="2144306"/>
          </a:xfrm>
        </p:spPr>
        <p:txBody>
          <a:bodyPr>
            <a:normAutofit fontScale="70000" lnSpcReduction="20000"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3200" dirty="0">
                <a:latin typeface="Aharoni" panose="02010803020104030203" pitchFamily="2" charset="-79"/>
                <a:cs typeface="Aharoni" panose="02010803020104030203" pitchFamily="2" charset="-79"/>
              </a:rPr>
              <a:t>71 </a:t>
            </a:r>
            <a:r>
              <a:rPr lang="fr-FR" sz="2400" dirty="0">
                <a:latin typeface="Aharoni" panose="02010803020104030203" pitchFamily="2" charset="-79"/>
                <a:cs typeface="Aharoni" panose="02010803020104030203" pitchFamily="2" charset="-79"/>
              </a:rPr>
              <a:t>pêcheurs et </a:t>
            </a:r>
            <a:r>
              <a:rPr lang="fr-FR" sz="3200" dirty="0">
                <a:latin typeface="Aharoni" panose="02010803020104030203" pitchFamily="2" charset="-79"/>
                <a:cs typeface="Aharoni" panose="02010803020104030203" pitchFamily="2" charset="-79"/>
              </a:rPr>
              <a:t>24</a:t>
            </a:r>
            <a:r>
              <a:rPr lang="fr-FR" sz="2400" dirty="0">
                <a:latin typeface="Aharoni" panose="02010803020104030203" pitchFamily="2" charset="-79"/>
                <a:cs typeface="Aharoni" panose="02010803020104030203" pitchFamily="2" charset="-79"/>
              </a:rPr>
              <a:t> mareyeurs ont bénéficiés d’autorisation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3200" dirty="0">
                <a:latin typeface="Aharoni" panose="02010803020104030203" pitchFamily="2" charset="-79"/>
                <a:cs typeface="Aharoni" panose="02010803020104030203" pitchFamily="2" charset="-79"/>
              </a:rPr>
              <a:t>17</a:t>
            </a:r>
            <a:r>
              <a:rPr lang="fr-FR" sz="2400" dirty="0">
                <a:latin typeface="Aharoni" panose="02010803020104030203" pitchFamily="2" charset="-79"/>
                <a:cs typeface="Aharoni" panose="02010803020104030203" pitchFamily="2" charset="-79"/>
              </a:rPr>
              <a:t>T  de poisson pêchés en 2022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3200" dirty="0">
                <a:latin typeface="Aharoni" panose="02010803020104030203" pitchFamily="2" charset="-79"/>
                <a:cs typeface="Aharoni" panose="02010803020104030203" pitchFamily="2" charset="-79"/>
              </a:rPr>
              <a:t>3,5</a:t>
            </a:r>
            <a:r>
              <a:rPr lang="fr-FR" sz="2400" dirty="0">
                <a:latin typeface="Aharoni" panose="02010803020104030203" pitchFamily="2" charset="-79"/>
                <a:cs typeface="Aharoni" panose="02010803020104030203" pitchFamily="2" charset="-79"/>
              </a:rPr>
              <a:t>T de fruits de baobab ont été collectés et transformés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2400" dirty="0">
                <a:latin typeface="Aharoni" panose="02010803020104030203" pitchFamily="2" charset="-79"/>
                <a:cs typeface="Aharoni" panose="02010803020104030203" pitchFamily="2" charset="-79"/>
              </a:rPr>
              <a:t>Production du miel bio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CB2CCA-4FFD-4FA7-AF76-6062398ECA36}"/>
              </a:ext>
            </a:extLst>
          </p:cNvPr>
          <p:cNvSpPr/>
          <p:nvPr/>
        </p:nvSpPr>
        <p:spPr>
          <a:xfrm>
            <a:off x="-26894" y="0"/>
            <a:ext cx="12218894" cy="7395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GESTION DU PARC W-BENIN</a:t>
            </a:r>
            <a:endParaRPr lang="fr-F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5AA98AA-1E9D-4DAD-9D08-47ADF8012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BE59-0DE0-4F7C-9817-04C5643FD438}" type="slidenum">
              <a:rPr lang="fr-FR" smtClean="0"/>
              <a:t>8</a:t>
            </a:fld>
            <a:endParaRPr lang="fr-FR"/>
          </a:p>
        </p:txBody>
      </p:sp>
      <p:pic>
        <p:nvPicPr>
          <p:cNvPr id="9" name="Image 8" descr="C:\Users\Franck\Pictures\DAP W\Baobab\Baobab 2.jpg">
            <a:extLst>
              <a:ext uri="{FF2B5EF4-FFF2-40B4-BE49-F238E27FC236}">
                <a16:creationId xmlns:a16="http://schemas.microsoft.com/office/drawing/2014/main" id="{503D2CEB-CB67-47F7-9CD2-00C3006BA12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284" y="1220452"/>
            <a:ext cx="4381316" cy="29840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age 10" descr="C:\Users\Franck\AppData\Local\Microsoft\Windows\INetCache\Content.Outlook\MCWK2700\IMG-20220725-WA0286.jpg">
            <a:extLst>
              <a:ext uri="{FF2B5EF4-FFF2-40B4-BE49-F238E27FC236}">
                <a16:creationId xmlns:a16="http://schemas.microsoft.com/office/drawing/2014/main" id="{C72C0CF6-1395-4D91-B715-A91BB7BA2C7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4630" y="1220452"/>
            <a:ext cx="3581400" cy="2984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9C660B7-63F5-4B90-90A5-DB0954F060F2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48" y="1224221"/>
            <a:ext cx="3932236" cy="29840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8460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665DDB-628C-4067-A5D6-00BCC82A5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894" y="739588"/>
            <a:ext cx="3932237" cy="505199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  <a:latin typeface="Algerian" panose="04020705040A02060702" pitchFamily="82" charset="0"/>
              </a:rPr>
              <a:t>DAP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3F41491-0DB9-44B8-AB8B-D092ED2F1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97049" y="4212042"/>
            <a:ext cx="11878982" cy="2144306"/>
          </a:xfrm>
        </p:spPr>
        <p:txBody>
          <a:bodyPr>
            <a:normAutofit fontScale="92500" lnSpcReduction="20000"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3200" dirty="0">
                <a:latin typeface="Aharoni" panose="02010803020104030203" pitchFamily="2" charset="-79"/>
                <a:cs typeface="Aharoni" panose="02010803020104030203" pitchFamily="2" charset="-79"/>
              </a:rPr>
              <a:t>Sensibilisation des riverains sur les activités du parc</a:t>
            </a:r>
            <a:endParaRPr lang="fr-FR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3200" dirty="0">
                <a:latin typeface="Aharoni" panose="02010803020104030203" pitchFamily="2" charset="-79"/>
                <a:cs typeface="Aharoni" panose="02010803020104030203" pitchFamily="2" charset="-79"/>
              </a:rPr>
              <a:t>Education environnementale au profit des écoles riveraines</a:t>
            </a:r>
            <a:endParaRPr lang="fr-FR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r-FR" sz="3200" dirty="0">
                <a:latin typeface="Aharoni" panose="02010803020104030203" pitchFamily="2" charset="-79"/>
                <a:cs typeface="Aharoni" panose="02010803020104030203" pitchFamily="2" charset="-79"/>
              </a:rPr>
              <a:t>Indemnisation des victimes liés au CHF</a:t>
            </a:r>
            <a:endParaRPr lang="fr-FR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CB2CCA-4FFD-4FA7-AF76-6062398ECA36}"/>
              </a:ext>
            </a:extLst>
          </p:cNvPr>
          <p:cNvSpPr/>
          <p:nvPr/>
        </p:nvSpPr>
        <p:spPr>
          <a:xfrm>
            <a:off x="-26894" y="0"/>
            <a:ext cx="12218894" cy="7395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GESTION DU PARC W-BENIN</a:t>
            </a:r>
            <a:endParaRPr lang="fr-FR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5AA98AA-1E9D-4DAD-9D08-47ADF8012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BE59-0DE0-4F7C-9817-04C5643FD438}" type="slidenum">
              <a:rPr lang="fr-FR" smtClean="0"/>
              <a:t>9</a:t>
            </a:fld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BBA557F-99AF-444D-B0A0-B7106375DC8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0" y="1212128"/>
            <a:ext cx="4300220" cy="2867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CE3280B0-F612-408F-B82D-4C807670C4E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054" y="1220452"/>
            <a:ext cx="3581400" cy="2984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 13" descr="C:\Users\user\Desktop\calendrier 202\B7\Screenshot_20220915-180345.png">
            <a:extLst>
              <a:ext uri="{FF2B5EF4-FFF2-40B4-BE49-F238E27FC236}">
                <a16:creationId xmlns:a16="http://schemas.microsoft.com/office/drawing/2014/main" id="{8EE18167-7864-4F9F-B306-E76E68E751B6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6080" y="1244787"/>
            <a:ext cx="3581400" cy="29597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541280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1122</TotalTime>
  <Words>390</Words>
  <Application>Microsoft Office PowerPoint</Application>
  <PresentationFormat>Grand écran</PresentationFormat>
  <Paragraphs>78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9" baseType="lpstr">
      <vt:lpstr>Aharoni</vt:lpstr>
      <vt:lpstr>Algerian</vt:lpstr>
      <vt:lpstr>Arial</vt:lpstr>
      <vt:lpstr>Calibri</vt:lpstr>
      <vt:lpstr>Calibri Light</vt:lpstr>
      <vt:lpstr>Wingdings</vt:lpstr>
      <vt:lpstr>Thème Office</vt:lpstr>
      <vt:lpstr>Présentation PowerPoint</vt:lpstr>
      <vt:lpstr>LAB</vt:lpstr>
      <vt:lpstr>LAB</vt:lpstr>
      <vt:lpstr>CONSERVATION</vt:lpstr>
      <vt:lpstr>CONSERVATION</vt:lpstr>
      <vt:lpstr>CONSERVATION</vt:lpstr>
      <vt:lpstr>CONSERVATION</vt:lpstr>
      <vt:lpstr>Dev commercial</vt:lpstr>
      <vt:lpstr>DAP</vt:lpstr>
      <vt:lpstr>DAP</vt:lpstr>
      <vt:lpstr>OPERATIONS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African Parks</dc:creator>
  <cp:lastModifiedBy>African Parks</cp:lastModifiedBy>
  <cp:revision>28</cp:revision>
  <dcterms:created xsi:type="dcterms:W3CDTF">2023-04-25T13:31:56Z</dcterms:created>
  <dcterms:modified xsi:type="dcterms:W3CDTF">2023-04-26T08:14:53Z</dcterms:modified>
</cp:coreProperties>
</file>