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27" r:id="rId2"/>
    <p:sldId id="322" r:id="rId3"/>
    <p:sldId id="311" r:id="rId4"/>
    <p:sldId id="333" r:id="rId5"/>
    <p:sldId id="334" r:id="rId6"/>
    <p:sldId id="309" r:id="rId7"/>
    <p:sldId id="259" r:id="rId8"/>
    <p:sldId id="325" r:id="rId9"/>
    <p:sldId id="335" r:id="rId10"/>
    <p:sldId id="297" r:id="rId11"/>
    <p:sldId id="324" r:id="rId12"/>
    <p:sldId id="323" r:id="rId13"/>
    <p:sldId id="329" r:id="rId14"/>
    <p:sldId id="330" r:id="rId15"/>
    <p:sldId id="328" r:id="rId16"/>
    <p:sldId id="326" r:id="rId17"/>
    <p:sldId id="33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94" autoAdjust="0"/>
  </p:normalViewPr>
  <p:slideViewPr>
    <p:cSldViewPr>
      <p:cViewPr varScale="1">
        <p:scale>
          <a:sx n="64" d="100"/>
          <a:sy n="64" d="100"/>
        </p:scale>
        <p:origin x="159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46862-B048-48F1-B5FA-44F62733901A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9E0C8-75BC-4902-A812-E413AFEC08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452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39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807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74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202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8195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950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91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270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73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66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48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61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184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16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69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52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B8A53-3F74-4F35-A807-E4605127B54B}" type="datetimeFigureOut">
              <a:rPr lang="fr-FR" smtClean="0"/>
              <a:t>27/04/2023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1A211D3-7FDA-4116-B54B-012111A9C0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43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4908361-C14C-E9A3-784E-802C154B1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926" y="104172"/>
            <a:ext cx="2143125" cy="21431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AC30B07-B24E-94A7-F489-936FC5643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46118"/>
            <a:ext cx="1809750" cy="253365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DD1E5FD-4A15-2C0D-C58B-6094099EE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6" y="104172"/>
            <a:ext cx="3357858" cy="247559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2ADC8F61-D7B1-11C4-AD06-FBAA12274989}"/>
              </a:ext>
            </a:extLst>
          </p:cNvPr>
          <p:cNvSpPr txBox="1"/>
          <p:nvPr/>
        </p:nvSpPr>
        <p:spPr>
          <a:xfrm>
            <a:off x="179512" y="3140968"/>
            <a:ext cx="86409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DU PARC NATIONAL W BURKINA FASO </a:t>
            </a:r>
          </a:p>
          <a:p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Cotonou, 25- 27 Avril 2023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fr-FR" sz="3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BJ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AC238D1-0C64-1157-C8B5-450E62BF55F6}"/>
              </a:ext>
            </a:extLst>
          </p:cNvPr>
          <p:cNvSpPr txBox="1"/>
          <p:nvPr/>
        </p:nvSpPr>
        <p:spPr>
          <a:xfrm>
            <a:off x="197008" y="4879905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u="sng" dirty="0">
                <a:solidFill>
                  <a:srgbClr val="00B0F0"/>
                </a:solidFill>
              </a:rPr>
              <a:t>NEBIE Abdoul Karim</a:t>
            </a:r>
          </a:p>
          <a:p>
            <a:r>
              <a:rPr lang="fr-FR" sz="2000" dirty="0">
                <a:solidFill>
                  <a:srgbClr val="00B0F0"/>
                </a:solidFill>
              </a:rPr>
              <a:t>Directeur par Intérim du Parc National W/BF</a:t>
            </a:r>
            <a:endParaRPr lang="fr-BJ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69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fr-FR" dirty="0"/>
              <a:t> pressions internes/externes 1/2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80728"/>
            <a:ext cx="8964488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E175A53-BD5D-E279-43EB-6AB0F40247FE}"/>
              </a:ext>
            </a:extLst>
          </p:cNvPr>
          <p:cNvSpPr txBox="1"/>
          <p:nvPr/>
        </p:nvSpPr>
        <p:spPr>
          <a:xfrm>
            <a:off x="457200" y="980728"/>
            <a:ext cx="8229600" cy="4130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Pressions internes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Braconnage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forte pression sur les PFNL,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 pacage illégal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ranshumance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les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eux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rousse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 </a:t>
            </a: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kumimoji="0" lang="fr-FR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ontrôlés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présence d’Homme Armés Non Identifiés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9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39FA2D-5404-419E-F654-8D6C6DD5B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pressions internes/externs 2/2</a:t>
            </a: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0902E2-0F8E-0EDB-0BD1-6FAA19D8B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2800" dirty="0">
                <a:solidFill>
                  <a:srgbClr val="FF0000"/>
                </a:solidFill>
              </a:rPr>
              <a:t>Pressions externes: </a:t>
            </a:r>
          </a:p>
          <a:p>
            <a:r>
              <a:rPr lang="fr-FR" dirty="0"/>
              <a:t>la carbonisation, </a:t>
            </a:r>
          </a:p>
          <a:p>
            <a:r>
              <a:rPr lang="fr-FR" dirty="0"/>
              <a:t>l’orpaillage, </a:t>
            </a:r>
          </a:p>
          <a:p>
            <a:r>
              <a:rPr lang="fr-FR" dirty="0"/>
              <a:t>le conflit Homme-faune, </a:t>
            </a:r>
          </a:p>
          <a:p>
            <a:r>
              <a:rPr lang="fr-FR" dirty="0"/>
              <a:t>la réduction et destruction des habitats, </a:t>
            </a:r>
          </a:p>
          <a:p>
            <a:r>
              <a:rPr lang="fr-FR" dirty="0"/>
              <a:t>la forte démographie.</a:t>
            </a:r>
          </a:p>
          <a:p>
            <a:r>
              <a:rPr lang="fr-FR" dirty="0"/>
              <a:t> Changement et Variabilité Climatiques</a:t>
            </a:r>
          </a:p>
          <a:p>
            <a:r>
              <a:rPr lang="fr-FR" dirty="0"/>
              <a:t> Pratiques Agricoles</a:t>
            </a:r>
          </a:p>
          <a:p>
            <a:endParaRPr lang="fr-FR" dirty="0"/>
          </a:p>
          <a:p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1998937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2A3B35-870E-77A0-F06E-E6E05BA0F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-40142"/>
            <a:ext cx="8229600" cy="1661046"/>
          </a:xfrm>
        </p:spPr>
        <p:txBody>
          <a:bodyPr>
            <a:normAutofit fontScale="90000"/>
          </a:bodyPr>
          <a:lstStyle/>
          <a:p>
            <a:r>
              <a:rPr lang="fr-FR" dirty="0"/>
              <a:t> Partenaires Techniques et Financiers du Parc</a:t>
            </a:r>
            <a:br>
              <a:rPr lang="fr-FR" dirty="0"/>
            </a:b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2EB05A-9185-5F88-50F8-114D20CB28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La Coopération Allemande, </a:t>
            </a:r>
          </a:p>
          <a:p>
            <a:r>
              <a:rPr lang="fr-FR" dirty="0"/>
              <a:t>l’Union Européenne, </a:t>
            </a:r>
          </a:p>
          <a:p>
            <a:r>
              <a:rPr lang="fr-FR" dirty="0"/>
              <a:t> projet </a:t>
            </a:r>
            <a:r>
              <a:rPr lang="fr-FR" dirty="0" err="1"/>
              <a:t>Adapt_WAP</a:t>
            </a:r>
            <a:r>
              <a:rPr lang="fr-FR" dirty="0"/>
              <a:t>,</a:t>
            </a:r>
          </a:p>
          <a:p>
            <a:r>
              <a:rPr lang="fr-FR" dirty="0"/>
              <a:t> </a:t>
            </a:r>
            <a:r>
              <a:rPr lang="fr-FR" dirty="0" err="1"/>
              <a:t>PAPBio</a:t>
            </a:r>
            <a:endParaRPr lang="fr-FR" dirty="0"/>
          </a:p>
          <a:p>
            <a:r>
              <a:rPr lang="fr-FR" dirty="0"/>
              <a:t> FSOA (fondation des savanes ouest africaines) qui est un fonds </a:t>
            </a:r>
            <a:r>
              <a:rPr lang="fr-FR" dirty="0" err="1"/>
              <a:t>fudiciaire</a:t>
            </a:r>
            <a:r>
              <a:rPr lang="fr-FR" dirty="0"/>
              <a:t> de conservation.</a:t>
            </a:r>
          </a:p>
          <a:p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1306827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0FA266-94B0-0F04-A5DF-2BE80F679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624110"/>
            <a:ext cx="7560839" cy="1280890"/>
          </a:xfrm>
        </p:spPr>
        <p:txBody>
          <a:bodyPr/>
          <a:lstStyle/>
          <a:p>
            <a:r>
              <a:rPr lang="fr-FR" dirty="0"/>
              <a:t>CECN ET GESTION DU PARC W 1/3</a:t>
            </a: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7025F8-B138-E361-F42C-6C9C1946A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La CECN est importante car elle permet une compréhension générale des changements associés aux activités humaines et les phénomènes naturelles . Elle est tout aussi importante pour les gestionnaires du parc W. </a:t>
            </a:r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1489267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A08D01-7B61-9A70-7326-F797191CC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CECN ET GESTION DU PARC W 2/3</a:t>
            </a: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50CDCE-DA42-4A3F-2FED-D611D75A0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La CECN est un outil d’analyse et prise de décision pour les autorités administratives et politiques;</a:t>
            </a:r>
          </a:p>
          <a:p>
            <a:endParaRPr lang="fr-FR" dirty="0"/>
          </a:p>
          <a:p>
            <a:r>
              <a:rPr lang="fr-FR" dirty="0"/>
              <a:t>Elle pourrait soutenir les politiques en offrant des données pertinentes, objectives et vérifiables;</a:t>
            </a:r>
          </a:p>
          <a:p>
            <a:r>
              <a:rPr lang="fr-FR" dirty="0"/>
              <a:t>La CECN pourrait appuyer la généralisation de la gestion écologique;</a:t>
            </a:r>
          </a:p>
          <a:p>
            <a:r>
              <a:rPr lang="fr-FR" dirty="0"/>
              <a:t>Les comptes écosystémiques sont des outils statistiques; </a:t>
            </a:r>
          </a:p>
          <a:p>
            <a:endParaRPr lang="fr-FR" dirty="0"/>
          </a:p>
          <a:p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3026833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5C4CB4-3095-CD3B-5EE5-B79BCB583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CECN ET GESTION DU PARC W 3/3</a:t>
            </a: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1B4324-0C17-6EDC-2446-04ED1CB46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CECN couvre les aspects quantitatifs aussi bien que qualitatifs; </a:t>
            </a:r>
          </a:p>
          <a:p>
            <a:r>
              <a:rPr lang="fr-FR" dirty="0"/>
              <a:t>mesure la dégradation qui peut découler des activités humaines; </a:t>
            </a:r>
          </a:p>
          <a:p>
            <a:r>
              <a:rPr lang="fr-FR" dirty="0"/>
              <a:t>Faciliter l’évaluation du stock de carbone du parc W</a:t>
            </a:r>
          </a:p>
          <a:p>
            <a:r>
              <a:rPr lang="fr-FR" dirty="0"/>
              <a:t>Evaluer les services écosystémiques du parc;</a:t>
            </a:r>
          </a:p>
          <a:p>
            <a:r>
              <a:rPr lang="fr-FR" dirty="0"/>
              <a:t>Permettre de prioriser les actions à mener dans l’élaboration du PAG du Parc</a:t>
            </a:r>
          </a:p>
          <a:p>
            <a:endParaRPr lang="fr-FR" dirty="0"/>
          </a:p>
          <a:p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4194896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513FED-B39A-C579-91B5-74E5C51DD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8F903D-2683-97BC-4EAB-BA847606B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CECN telle que définie reste un outil indispensable pour la gestion durable de nos AP.</a:t>
            </a:r>
          </a:p>
          <a:p>
            <a:r>
              <a:rPr lang="fr-FR" dirty="0"/>
              <a:t>Cependant la difficulté majeure pour la mise en œuvre reste l’insécurité dans le parc</a:t>
            </a:r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3229708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9739EA8-15DD-3276-EDF7-F32246A0BDEA}"/>
              </a:ext>
            </a:extLst>
          </p:cNvPr>
          <p:cNvSpPr txBox="1"/>
          <p:nvPr/>
        </p:nvSpPr>
        <p:spPr>
          <a:xfrm>
            <a:off x="611560" y="2636912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sz="3200" dirty="0"/>
              <a:t>MERCI POUR VOTRE AIMABLE ATTENTION</a:t>
            </a:r>
            <a:endParaRPr lang="fr-BJ" sz="3200" dirty="0"/>
          </a:p>
        </p:txBody>
      </p:sp>
    </p:spTree>
    <p:extLst>
      <p:ext uri="{BB962C8B-B14F-4D97-AF65-F5344CB8AC3E}">
        <p14:creationId xmlns:p14="http://schemas.microsoft.com/office/powerpoint/2010/main" val="373832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B0F86E-09D4-5283-744C-2689B0DA1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US" dirty="0"/>
              <a:t>Plan de presentation</a:t>
            </a:r>
            <a:br>
              <a:rPr lang="en-US" dirty="0"/>
            </a:br>
            <a:endParaRPr lang="fr-BJ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7A867B-4EF8-4458-9955-94FA70032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INTRODUCTION</a:t>
            </a:r>
          </a:p>
          <a:p>
            <a:pPr marL="0" indent="0">
              <a:buNone/>
            </a:pPr>
            <a:r>
              <a:rPr lang="fr-FR" dirty="0"/>
              <a:t>Présentation de la Réserve de Biosphère</a:t>
            </a:r>
          </a:p>
          <a:p>
            <a:r>
              <a:rPr lang="fr-FR" dirty="0"/>
              <a:t>Présentation des écosystèmes et des valeurs écologique</a:t>
            </a:r>
          </a:p>
          <a:p>
            <a:r>
              <a:rPr lang="fr-FR" dirty="0"/>
              <a:t>Présentation des pressions internes/externes,</a:t>
            </a:r>
          </a:p>
          <a:p>
            <a:r>
              <a:rPr lang="fr-FR" dirty="0"/>
              <a:t> Présentation de la gestion du parc </a:t>
            </a:r>
          </a:p>
          <a:p>
            <a:r>
              <a:rPr lang="fr-FR" dirty="0"/>
              <a:t> Contribution de la CECN pour faciliter la gestion. </a:t>
            </a:r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313068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Parc National W est partie intégrante du complexe WAP. Il contribue à la conservation de la biodiversité floristique, faunique, halieutique et offre des services écosystémiques importants.</a:t>
            </a:r>
          </a:p>
        </p:txBody>
      </p:sp>
    </p:spTree>
    <p:extLst>
      <p:ext uri="{BB962C8B-B14F-4D97-AF65-F5344CB8AC3E}">
        <p14:creationId xmlns:p14="http://schemas.microsoft.com/office/powerpoint/2010/main" val="420976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 la Réserve de Biosphère 1/2</a:t>
            </a:r>
            <a:b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400600"/>
          </a:xfrm>
        </p:spPr>
        <p:txBody>
          <a:bodyPr>
            <a:normAutofit fontScale="85000" lnSpcReduction="20000"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Situation Géographique: Le Parc National du W / BF, dans la région de l’Est, Province de la Tapoa, 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Communes riveraines: Diapaga, Tansarga, Botou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Création: créé par Arrêté 6009 SET, du Gouverneur d’AOF du 4 Août 1954. 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Superficie: 235 000 ha et une zone tampon de 76 000 ha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Existence de deux zones cynégétique: Tapoa </a:t>
            </a:r>
            <a:r>
              <a:rPr lang="fr-FR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Djerma</a:t>
            </a: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(300 Km2) et </a:t>
            </a:r>
            <a:r>
              <a:rPr lang="fr-FR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Kourtiagou</a:t>
            </a: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(510Km2)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Existence d’un enclave qui est le village de </a:t>
            </a:r>
            <a:r>
              <a:rPr lang="fr-FR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Kondjo</a:t>
            </a:r>
            <a:endParaRPr lang="fr-FR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Classification: Il est de catégorie II dans la classification de l’UICN, Site Ramsar, Reserve de biosphère, patrimoine mondial de l’UNESCO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4149437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 la Réserve de Biosphère 2/2</a:t>
            </a:r>
            <a:b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40060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Tutelle administrative: l’OFINAP qui est un EPE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Mode de Gestion: gouvernance 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étatique. </a:t>
            </a:r>
          </a:p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fr-FR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Le principe de gestion est basé sur un partenariat tripartite Gestionnaires (Etat) – Partenaires techniques et financiers – Communautés(Communes). </a:t>
            </a:r>
          </a:p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endParaRPr lang="fr-FR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fr-FR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408846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8" y="23"/>
            <a:ext cx="8932243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53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407003" cy="1196752"/>
          </a:xfrm>
        </p:spPr>
        <p:txBody>
          <a:bodyPr>
            <a:normAutofit/>
          </a:bodyPr>
          <a:lstStyle/>
          <a:p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des écosystèmes et valeurs écologiques 1/3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4726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fr-FR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Importante diversité faunique phares: Riche de 73 espèces de mammifères, 534 espèces d’oiseaux et de 150 espèces de reptiles.</a:t>
            </a:r>
          </a:p>
          <a:p>
            <a:pPr marL="0" indent="0">
              <a:buNone/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plus rencontrés sont: 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</a:t>
            </a:r>
            <a:r>
              <a:rPr lang="fr-FR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élephant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buffle, 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lion,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guépard,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fr-FR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leopard</a:t>
            </a:r>
            <a:endParaRPr lang="fr-FR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hippotrague,</a:t>
            </a:r>
          </a:p>
          <a:p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damalisque</a:t>
            </a:r>
          </a:p>
        </p:txBody>
      </p:sp>
    </p:spTree>
    <p:extLst>
      <p:ext uri="{BB962C8B-B14F-4D97-AF65-F5344CB8AC3E}">
        <p14:creationId xmlns:p14="http://schemas.microsoft.com/office/powerpoint/2010/main" val="1849815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53ADE86-9138-3BA3-E61B-C400DD019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des écosystèmes et valeurs écologiques 2/3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7B49B5-142D-4F54-442E-8CBAB1CAB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sz="3200" dirty="0"/>
              <a:t>Diversité</a:t>
            </a:r>
            <a:r>
              <a:rPr lang="en-US" sz="3200" dirty="0"/>
              <a:t> </a:t>
            </a:r>
            <a:r>
              <a:rPr lang="fr-FR" sz="3200" dirty="0"/>
              <a:t>floristique</a:t>
            </a:r>
            <a:r>
              <a:rPr lang="en-US" sz="3200" dirty="0"/>
              <a:t>: </a:t>
            </a:r>
          </a:p>
          <a:p>
            <a:r>
              <a:rPr lang="en-US" sz="3200" dirty="0"/>
              <a:t>Adansonia digitata,</a:t>
            </a:r>
          </a:p>
          <a:p>
            <a:r>
              <a:rPr lang="en-US" sz="3200" dirty="0"/>
              <a:t> Kaya senegalensis, </a:t>
            </a:r>
          </a:p>
          <a:p>
            <a:r>
              <a:rPr lang="en-US" sz="3200" dirty="0"/>
              <a:t>Parkia </a:t>
            </a:r>
            <a:r>
              <a:rPr lang="en-US" sz="3200" dirty="0" err="1"/>
              <a:t>biglobosa</a:t>
            </a:r>
            <a:endParaRPr lang="en-US" sz="3200" dirty="0"/>
          </a:p>
          <a:p>
            <a:r>
              <a:rPr lang="en-US" sz="3200" dirty="0" err="1"/>
              <a:t>Vittelaria</a:t>
            </a:r>
            <a:r>
              <a:rPr lang="en-US" sz="3200" dirty="0"/>
              <a:t> </a:t>
            </a:r>
            <a:r>
              <a:rPr lang="en-US" sz="3200" dirty="0" err="1"/>
              <a:t>paradoxa</a:t>
            </a:r>
            <a:endParaRPr lang="en-US" sz="3200" dirty="0"/>
          </a:p>
          <a:p>
            <a:endParaRPr lang="en-US" dirty="0"/>
          </a:p>
          <a:p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3092559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F53ADE86-9138-3BA3-E61B-C400DD019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des écosystèmes et valeurs écologiques 3/3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7B49B5-142D-4F54-442E-8CBAB1CAB2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Habitat</a:t>
            </a:r>
          </a:p>
          <a:p>
            <a:r>
              <a:rPr lang="fr-FR" dirty="0"/>
              <a:t>Savane boisée</a:t>
            </a:r>
          </a:p>
          <a:p>
            <a:r>
              <a:rPr lang="fr-FR" dirty="0"/>
              <a:t>Savane arbustive </a:t>
            </a:r>
          </a:p>
          <a:p>
            <a:r>
              <a:rPr lang="fr-FR" dirty="0"/>
              <a:t>Savane arborée ou herbeuse</a:t>
            </a:r>
          </a:p>
          <a:p>
            <a:r>
              <a:rPr lang="fr-FR" dirty="0"/>
              <a:t>Forêt galerie</a:t>
            </a:r>
            <a:endParaRPr lang="fr-BJ" dirty="0"/>
          </a:p>
        </p:txBody>
      </p:sp>
    </p:spTree>
    <p:extLst>
      <p:ext uri="{BB962C8B-B14F-4D97-AF65-F5344CB8AC3E}">
        <p14:creationId xmlns:p14="http://schemas.microsoft.com/office/powerpoint/2010/main" val="1231292448"/>
      </p:ext>
    </p:extLst>
  </p:cSld>
  <p:clrMapOvr>
    <a:masterClrMapping/>
  </p:clrMapOvr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5157</TotalTime>
  <Words>659</Words>
  <Application>Microsoft Office PowerPoint</Application>
  <PresentationFormat>Affichage à l'écran (4:3)</PresentationFormat>
  <Paragraphs>100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</vt:lpstr>
      <vt:lpstr>Wingdings 3</vt:lpstr>
      <vt:lpstr>Brin</vt:lpstr>
      <vt:lpstr>Présentation PowerPoint</vt:lpstr>
      <vt:lpstr>Plan de presentation </vt:lpstr>
      <vt:lpstr>INTRODUCTION</vt:lpstr>
      <vt:lpstr>Présentation de la Réserve de Biosphère 1/2 </vt:lpstr>
      <vt:lpstr>Présentation de la Réserve de Biosphère 2/2 </vt:lpstr>
      <vt:lpstr>Présentation PowerPoint</vt:lpstr>
      <vt:lpstr>Présentation des écosystèmes et valeurs écologiques 1/3</vt:lpstr>
      <vt:lpstr>Présentation des écosystèmes et valeurs écologiques 2/3</vt:lpstr>
      <vt:lpstr>Présentation des écosystèmes et valeurs écologiques 3/3</vt:lpstr>
      <vt:lpstr> pressions internes/externes 1/2</vt:lpstr>
      <vt:lpstr>pressions internes/externs 2/2</vt:lpstr>
      <vt:lpstr> Partenaires Techniques et Financiers du Parc </vt:lpstr>
      <vt:lpstr>CECN ET GESTION DU PARC W 1/3</vt:lpstr>
      <vt:lpstr>CECN ET GESTION DU PARC W 2/3</vt:lpstr>
      <vt:lpstr>CECN ET GESTION DU PARC W 3/3</vt:lpstr>
      <vt:lpstr>CONCLUSION</vt:lpstr>
      <vt:lpstr>Présentation PowerPoint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CARACTERISATION DE LA PECHERIE  DE TOECE DANS LA PROVINCE DU PASSORE</dc:title>
  <dc:creator>toshiba</dc:creator>
  <cp:lastModifiedBy>RBT-WAP</cp:lastModifiedBy>
  <cp:revision>565</cp:revision>
  <dcterms:created xsi:type="dcterms:W3CDTF">2018-12-20T15:25:58Z</dcterms:created>
  <dcterms:modified xsi:type="dcterms:W3CDTF">2023-04-27T09:48:58Z</dcterms:modified>
</cp:coreProperties>
</file>