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7" r:id="rId4"/>
    <p:sldId id="259" r:id="rId5"/>
    <p:sldId id="262" r:id="rId6"/>
    <p:sldId id="274" r:id="rId7"/>
    <p:sldId id="263" r:id="rId8"/>
    <p:sldId id="264" r:id="rId9"/>
    <p:sldId id="267" r:id="rId10"/>
    <p:sldId id="284" r:id="rId11"/>
    <p:sldId id="285" r:id="rId12"/>
    <p:sldId id="286" r:id="rId13"/>
    <p:sldId id="273" r:id="rId14"/>
    <p:sldId id="280" r:id="rId15"/>
    <p:sldId id="271" r:id="rId16"/>
  </p:sldIdLst>
  <p:sldSz cx="9144000" cy="6858000" type="screen4x3"/>
  <p:notesSz cx="6797675" cy="992822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6" autoAdjust="0"/>
    <p:restoredTop sz="94624" autoAdjust="0"/>
  </p:normalViewPr>
  <p:slideViewPr>
    <p:cSldViewPr>
      <p:cViewPr varScale="1">
        <p:scale>
          <a:sx n="82" d="100"/>
          <a:sy n="82" d="100"/>
        </p:scale>
        <p:origin x="1459"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4FBC228D-08DB-4FB2-8C51-3B294378E02B}" type="datetimeFigureOut">
              <a:rPr lang="fr-FR" smtClean="0"/>
              <a:pPr/>
              <a:t>27/04/2023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95163E5-79B8-4BFF-BA97-B32CD42D6CC3}"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FBC228D-08DB-4FB2-8C51-3B294378E02B}" type="datetimeFigureOut">
              <a:rPr lang="fr-FR" smtClean="0"/>
              <a:pPr/>
              <a:t>27/04/2023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95163E5-79B8-4BFF-BA97-B32CD42D6CC3}"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FBC228D-08DB-4FB2-8C51-3B294378E02B}" type="datetimeFigureOut">
              <a:rPr lang="fr-FR" smtClean="0"/>
              <a:pPr/>
              <a:t>27/04/2023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95163E5-79B8-4BFF-BA97-B32CD42D6CC3}"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FBC228D-08DB-4FB2-8C51-3B294378E02B}" type="datetimeFigureOut">
              <a:rPr lang="fr-FR" smtClean="0"/>
              <a:pPr/>
              <a:t>27/04/2023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95163E5-79B8-4BFF-BA97-B32CD42D6CC3}"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4FBC228D-08DB-4FB2-8C51-3B294378E02B}" type="datetimeFigureOut">
              <a:rPr lang="fr-FR" smtClean="0"/>
              <a:pPr/>
              <a:t>27/04/2023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95163E5-79B8-4BFF-BA97-B32CD42D6CC3}"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4FBC228D-08DB-4FB2-8C51-3B294378E02B}" type="datetimeFigureOut">
              <a:rPr lang="fr-FR" smtClean="0"/>
              <a:pPr/>
              <a:t>27/04/2023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95163E5-79B8-4BFF-BA97-B32CD42D6CC3}"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4FBC228D-08DB-4FB2-8C51-3B294378E02B}" type="datetimeFigureOut">
              <a:rPr lang="fr-FR" smtClean="0"/>
              <a:pPr/>
              <a:t>27/04/2023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95163E5-79B8-4BFF-BA97-B32CD42D6CC3}"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4FBC228D-08DB-4FB2-8C51-3B294378E02B}" type="datetimeFigureOut">
              <a:rPr lang="fr-FR" smtClean="0"/>
              <a:pPr/>
              <a:t>27/04/2023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695163E5-79B8-4BFF-BA97-B32CD42D6CC3}"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FBC228D-08DB-4FB2-8C51-3B294378E02B}" type="datetimeFigureOut">
              <a:rPr lang="fr-FR" smtClean="0"/>
              <a:pPr/>
              <a:t>27/04/2023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95163E5-79B8-4BFF-BA97-B32CD42D6CC3}"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4FBC228D-08DB-4FB2-8C51-3B294378E02B}" type="datetimeFigureOut">
              <a:rPr lang="fr-FR" smtClean="0"/>
              <a:pPr/>
              <a:t>27/04/2023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95163E5-79B8-4BFF-BA97-B32CD42D6CC3}"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4FBC228D-08DB-4FB2-8C51-3B294378E02B}" type="datetimeFigureOut">
              <a:rPr lang="fr-FR" smtClean="0"/>
              <a:pPr/>
              <a:t>27/04/2023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95163E5-79B8-4BFF-BA97-B32CD42D6CC3}"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BC228D-08DB-4FB2-8C51-3B294378E02B}" type="datetimeFigureOut">
              <a:rPr lang="fr-FR" smtClean="0"/>
              <a:pPr/>
              <a:t>27/04/2023</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5163E5-79B8-4BFF-BA97-B32CD42D6CC3}"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Documents and Settings\Ibrahim Hamidou\Bureau\faune et paysage du parc W\CIMG2178.JPG"/>
          <p:cNvPicPr>
            <a:picLocks noChangeAspect="1" noChangeArrowheads="1"/>
          </p:cNvPicPr>
          <p:nvPr/>
        </p:nvPicPr>
        <p:blipFill>
          <a:blip r:embed="rId2"/>
          <a:srcRect/>
          <a:stretch>
            <a:fillRect/>
          </a:stretch>
        </p:blipFill>
        <p:spPr bwMode="auto">
          <a:xfrm>
            <a:off x="827584" y="108721"/>
            <a:ext cx="7358114" cy="6000792"/>
          </a:xfrm>
          <a:prstGeom prst="rect">
            <a:avLst/>
          </a:prstGeom>
          <a:noFill/>
          <a:ln w="9525">
            <a:noFill/>
            <a:miter lim="800000"/>
            <a:headEnd/>
            <a:tailEnd/>
          </a:ln>
        </p:spPr>
      </p:pic>
      <p:sp>
        <p:nvSpPr>
          <p:cNvPr id="8" name="Rectangle 7"/>
          <p:cNvSpPr/>
          <p:nvPr/>
        </p:nvSpPr>
        <p:spPr>
          <a:xfrm>
            <a:off x="1763688" y="2708920"/>
            <a:ext cx="5941504" cy="2554545"/>
          </a:xfrm>
          <a:prstGeom prst="rect">
            <a:avLst/>
          </a:prstGeom>
        </p:spPr>
        <p:txBody>
          <a:bodyPr wrap="square">
            <a:spAutoFit/>
          </a:bodyPr>
          <a:lstStyle/>
          <a:p>
            <a:pPr algn="ctr"/>
            <a:r>
              <a:rPr lang="fr-FR" sz="3200" b="1" u="sng" dirty="0" smtClean="0">
                <a:solidFill>
                  <a:srgbClr val="FFFFFF"/>
                </a:solidFill>
                <a:cs typeface="Times New Roman" pitchFamily="18" charset="0"/>
              </a:rPr>
              <a:t>Présentation</a:t>
            </a:r>
          </a:p>
          <a:p>
            <a:pPr algn="ctr"/>
            <a:r>
              <a:rPr lang="fr-FR" sz="3200" b="1" dirty="0" smtClean="0">
                <a:solidFill>
                  <a:srgbClr val="FFFFFF"/>
                </a:solidFill>
                <a:cs typeface="Times New Roman" pitchFamily="18" charset="0"/>
              </a:rPr>
              <a:t> PARC REGIONAL W </a:t>
            </a:r>
            <a:r>
              <a:rPr lang="fr-FR" sz="3200" b="1" dirty="0" smtClean="0">
                <a:solidFill>
                  <a:srgbClr val="FFFFFF"/>
                </a:solidFill>
                <a:cs typeface="Times New Roman" pitchFamily="18" charset="0"/>
              </a:rPr>
              <a:t>Niger </a:t>
            </a:r>
          </a:p>
          <a:p>
            <a:pPr algn="ctr"/>
            <a:r>
              <a:rPr lang="fr-FR" sz="3200" b="1" dirty="0" smtClean="0">
                <a:solidFill>
                  <a:srgbClr val="FFFFFF"/>
                </a:solidFill>
                <a:cs typeface="Times New Roman" pitchFamily="18" charset="0"/>
              </a:rPr>
              <a:t>par</a:t>
            </a:r>
          </a:p>
          <a:p>
            <a:pPr algn="ctr"/>
            <a:r>
              <a:rPr lang="fr-FR" sz="3200" b="1" dirty="0" smtClean="0">
                <a:solidFill>
                  <a:srgbClr val="FFFFFF"/>
                </a:solidFill>
                <a:cs typeface="Times New Roman" pitchFamily="18" charset="0"/>
              </a:rPr>
              <a:t>ISSAKA MAMAN CHAMAOULOU</a:t>
            </a:r>
          </a:p>
          <a:p>
            <a:pPr algn="ctr"/>
            <a:r>
              <a:rPr lang="fr-FR" sz="3200" b="1" dirty="0" smtClean="0">
                <a:solidFill>
                  <a:srgbClr val="FFFFFF"/>
                </a:solidFill>
                <a:cs typeface="Times New Roman" pitchFamily="18" charset="0"/>
              </a:rPr>
              <a:t>Conservateur </a:t>
            </a:r>
            <a:endParaRPr lang="fr-FR" sz="3200" b="1" dirty="0" smtClean="0">
              <a:solidFill>
                <a:srgbClr val="FFFFFF"/>
              </a:solidFill>
              <a:cs typeface="Times New Roman" pitchFamily="18" charset="0"/>
            </a:endParaRPr>
          </a:p>
        </p:txBody>
      </p:sp>
      <p:pic>
        <p:nvPicPr>
          <p:cNvPr id="9" name="Image 8" descr="logo parc"/>
          <p:cNvPicPr/>
          <p:nvPr/>
        </p:nvPicPr>
        <p:blipFill>
          <a:blip r:embed="rId3" cstate="print"/>
          <a:srcRect l="7108" t="17619" r="3471" b="20480"/>
          <a:stretch>
            <a:fillRect/>
          </a:stretch>
        </p:blipFill>
        <p:spPr bwMode="auto">
          <a:xfrm>
            <a:off x="3899994" y="760715"/>
            <a:ext cx="1285336" cy="10437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B8D23017-3317-49F3-BC1C-EAA4E077987E}"/>
              </a:ext>
            </a:extLst>
          </p:cNvPr>
          <p:cNvSpPr txBox="1"/>
          <p:nvPr/>
        </p:nvSpPr>
        <p:spPr>
          <a:xfrm>
            <a:off x="2267744" y="404664"/>
            <a:ext cx="4572000" cy="584775"/>
          </a:xfrm>
          <a:prstGeom prst="rect">
            <a:avLst/>
          </a:prstGeom>
          <a:noFill/>
        </p:spPr>
        <p:txBody>
          <a:bodyPr wrap="square">
            <a:spAutoFit/>
          </a:bodyPr>
          <a:lstStyle/>
          <a:p>
            <a:r>
              <a:rPr lang="fr-FR" sz="3200" b="1" i="1" dirty="0" smtClean="0">
                <a:latin typeface="Arial" panose="020B0604020202020204" pitchFamily="34" charset="0"/>
                <a:cs typeface="Arial" panose="020B0604020202020204" pitchFamily="34" charset="0"/>
              </a:rPr>
              <a:t>VII Aménagement</a:t>
            </a:r>
            <a:endParaRPr lang="fr-FR" sz="3200" b="1" i="1" dirty="0">
              <a:latin typeface="Arial" panose="020B0604020202020204" pitchFamily="34" charset="0"/>
              <a:cs typeface="Arial" panose="020B0604020202020204" pitchFamily="34" charset="0"/>
            </a:endParaRPr>
          </a:p>
        </p:txBody>
      </p:sp>
      <p:sp>
        <p:nvSpPr>
          <p:cNvPr id="7" name="Rectangle 3">
            <a:extLst>
              <a:ext uri="{FF2B5EF4-FFF2-40B4-BE49-F238E27FC236}">
                <a16:creationId xmlns:a16="http://schemas.microsoft.com/office/drawing/2014/main" id="{6E4ACA53-FBB7-4DF3-8AD9-C2D4989FA450}"/>
              </a:ext>
            </a:extLst>
          </p:cNvPr>
          <p:cNvSpPr>
            <a:spLocks noGrp="1" noChangeArrowheads="1"/>
          </p:cNvSpPr>
          <p:nvPr>
            <p:ph idx="1"/>
          </p:nvPr>
        </p:nvSpPr>
        <p:spPr>
          <a:xfrm>
            <a:off x="869674" y="1268760"/>
            <a:ext cx="7509014" cy="3743047"/>
          </a:xfrm>
        </p:spPr>
        <p:txBody>
          <a:bodyPr>
            <a:noAutofit/>
          </a:bodyPr>
          <a:lstStyle/>
          <a:p>
            <a:pPr marL="0" indent="0">
              <a:buNone/>
            </a:pPr>
            <a:r>
              <a:rPr lang="fr-FR" altLang="x-none" sz="1800" dirty="0"/>
              <a:t>Les activités d’aménagements se présentent comme suit:</a:t>
            </a:r>
          </a:p>
          <a:p>
            <a:pPr eaLnBrk="1" hangingPunct="1"/>
            <a:r>
              <a:rPr lang="fr-FR" altLang="x-none" sz="1800" dirty="0"/>
              <a:t>Une seule activité aménagement a été réalisée en novembre 2022, la mise de feu </a:t>
            </a:r>
            <a:r>
              <a:rPr lang="fr-FR" altLang="x-none" sz="1800" dirty="0" smtClean="0"/>
              <a:t>d’aménagement.</a:t>
            </a:r>
            <a:endParaRPr lang="fr-FR" altLang="x-none" sz="1800" dirty="0"/>
          </a:p>
          <a:p>
            <a:pPr marL="0" indent="0">
              <a:buNone/>
            </a:pPr>
            <a:endParaRPr lang="fr-FR" altLang="x-none" sz="1800" dirty="0"/>
          </a:p>
        </p:txBody>
      </p:sp>
      <p:pic>
        <p:nvPicPr>
          <p:cNvPr id="5" name="Image 4" descr="C:\Users\WAC\Pictures\Saved Pictures\IMG-20221220-WA0074.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9632" y="2564904"/>
            <a:ext cx="3168352" cy="2167602"/>
          </a:xfrm>
          <a:prstGeom prst="rect">
            <a:avLst/>
          </a:prstGeom>
          <a:noFill/>
          <a:ln>
            <a:noFill/>
          </a:ln>
        </p:spPr>
      </p:pic>
      <p:pic>
        <p:nvPicPr>
          <p:cNvPr id="6" name="Image 5" descr="C:\Users\WAC\Pictures\Saved Pictures\IMG-20221220-WA0076.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98673" y="2564904"/>
            <a:ext cx="3373727" cy="2167602"/>
          </a:xfrm>
          <a:prstGeom prst="rect">
            <a:avLst/>
          </a:prstGeom>
          <a:noFill/>
          <a:ln>
            <a:noFill/>
          </a:ln>
        </p:spPr>
      </p:pic>
    </p:spTree>
    <p:extLst>
      <p:ext uri="{BB962C8B-B14F-4D97-AF65-F5344CB8AC3E}">
        <p14:creationId xmlns:p14="http://schemas.microsoft.com/office/powerpoint/2010/main" val="32676608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835696" y="274638"/>
            <a:ext cx="5472608" cy="490066"/>
          </a:xfrm>
        </p:spPr>
        <p:txBody>
          <a:bodyPr>
            <a:noAutofit/>
          </a:bodyPr>
          <a:lstStyle/>
          <a:p>
            <a:r>
              <a:rPr lang="fr-FR" sz="3200" b="1" dirty="0" smtClean="0">
                <a:latin typeface="Arial" panose="020B0604020202020204" pitchFamily="34" charset="0"/>
                <a:cs typeface="Arial" panose="020B0604020202020204" pitchFamily="34" charset="0"/>
              </a:rPr>
              <a:t>VIII Appui communautaire</a:t>
            </a:r>
            <a:endParaRPr lang="fr-FR" sz="3200" b="1" dirty="0">
              <a:latin typeface="Arial" panose="020B0604020202020204" pitchFamily="34" charset="0"/>
              <a:cs typeface="Arial" panose="020B0604020202020204" pitchFamily="34" charset="0"/>
            </a:endParaRPr>
          </a:p>
        </p:txBody>
      </p:sp>
      <p:sp>
        <p:nvSpPr>
          <p:cNvPr id="3" name="Espace réservé du contenu 2"/>
          <p:cNvSpPr>
            <a:spLocks noGrp="1"/>
          </p:cNvSpPr>
          <p:nvPr>
            <p:ph idx="1"/>
          </p:nvPr>
        </p:nvSpPr>
        <p:spPr>
          <a:xfrm>
            <a:off x="457200" y="908721"/>
            <a:ext cx="8229600" cy="5245434"/>
          </a:xfrm>
        </p:spPr>
        <p:txBody>
          <a:bodyPr>
            <a:normAutofit fontScale="92500" lnSpcReduction="20000"/>
          </a:bodyPr>
          <a:lstStyle/>
          <a:p>
            <a:r>
              <a:rPr lang="fr-FR" dirty="0"/>
              <a:t>Conjointement aux activités de sécurisation</a:t>
            </a:r>
            <a:r>
              <a:rPr lang="fr-FR" dirty="0" smtClean="0"/>
              <a:t>, nous travaillons dans </a:t>
            </a:r>
            <a:r>
              <a:rPr lang="fr-FR" dirty="0"/>
              <a:t>la mise en œuvre </a:t>
            </a:r>
            <a:r>
              <a:rPr lang="fr-FR" dirty="0" smtClean="0"/>
              <a:t>du plan de </a:t>
            </a:r>
            <a:r>
              <a:rPr lang="fr-FR" dirty="0"/>
              <a:t>développement durable des communautés locales à travers la création d’emplois pérennes et la promotion des produits issus de la périphérie du </a:t>
            </a:r>
            <a:r>
              <a:rPr lang="fr-FR" dirty="0" smtClean="0"/>
              <a:t>Parc</a:t>
            </a:r>
          </a:p>
          <a:p>
            <a:r>
              <a:rPr lang="fr-FR" dirty="0" smtClean="0"/>
              <a:t>Appui aux communautés dans le cadre de la santé avec la distribution gratuite des moustiquaires et produits pharmaceutiques</a:t>
            </a:r>
          </a:p>
          <a:p>
            <a:r>
              <a:rPr lang="fr-FR" dirty="0"/>
              <a:t>La promotion de la petite irrigation à travers le maraichage, </a:t>
            </a:r>
            <a:r>
              <a:rPr lang="fr-FR" dirty="0" smtClean="0"/>
              <a:t>l’intensification agricole </a:t>
            </a:r>
            <a:r>
              <a:rPr lang="fr-FR" dirty="0" smtClean="0"/>
              <a:t>et </a:t>
            </a:r>
            <a:r>
              <a:rPr lang="fr-FR" dirty="0"/>
              <a:t>les autres activités de restauration des terres au profit des riverains.</a:t>
            </a:r>
          </a:p>
          <a:p>
            <a:endParaRPr lang="fr-FR" dirty="0"/>
          </a:p>
        </p:txBody>
      </p:sp>
    </p:spTree>
    <p:extLst>
      <p:ext uri="{BB962C8B-B14F-4D97-AF65-F5344CB8AC3E}">
        <p14:creationId xmlns:p14="http://schemas.microsoft.com/office/powerpoint/2010/main" val="2827332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7788" y="116632"/>
            <a:ext cx="8229600" cy="562074"/>
          </a:xfrm>
        </p:spPr>
        <p:txBody>
          <a:bodyPr>
            <a:normAutofit fontScale="90000"/>
          </a:bodyPr>
          <a:lstStyle/>
          <a:p>
            <a:r>
              <a:rPr lang="fr-FR" sz="3200" b="1" dirty="0">
                <a:latin typeface="Arial" panose="020B0604020202020204" pitchFamily="34" charset="0"/>
                <a:cs typeface="Arial" panose="020B0604020202020204" pitchFamily="34" charset="0"/>
              </a:rPr>
              <a:t>VIII Appui </a:t>
            </a:r>
            <a:r>
              <a:rPr lang="fr-FR" sz="3200" b="1" dirty="0" smtClean="0">
                <a:latin typeface="Arial" panose="020B0604020202020204" pitchFamily="34" charset="0"/>
                <a:cs typeface="Arial" panose="020B0604020202020204" pitchFamily="34" charset="0"/>
              </a:rPr>
              <a:t>communautaire (Suite)</a:t>
            </a:r>
            <a:endParaRPr lang="fr-FR" sz="3200" dirty="0"/>
          </a:p>
        </p:txBody>
      </p:sp>
      <p:sp>
        <p:nvSpPr>
          <p:cNvPr id="3" name="Espace réservé du contenu 2"/>
          <p:cNvSpPr>
            <a:spLocks noGrp="1"/>
          </p:cNvSpPr>
          <p:nvPr>
            <p:ph idx="1"/>
          </p:nvPr>
        </p:nvSpPr>
        <p:spPr>
          <a:xfrm>
            <a:off x="457200" y="836712"/>
            <a:ext cx="8507288" cy="5289451"/>
          </a:xfrm>
        </p:spPr>
        <p:txBody>
          <a:bodyPr>
            <a:normAutofit fontScale="92500" lnSpcReduction="10000"/>
          </a:bodyPr>
          <a:lstStyle/>
          <a:p>
            <a:pPr marL="0" indent="0">
              <a:buNone/>
            </a:pPr>
            <a:r>
              <a:rPr lang="fr-FR" sz="2400" dirty="0"/>
              <a:t>Un état des lieux des CVA existantes et pertinentes a été fait </a:t>
            </a:r>
            <a:r>
              <a:rPr lang="fr-FR" sz="2400" dirty="0" smtClean="0"/>
              <a:t>dans le cadre du PIP en </a:t>
            </a:r>
            <a:r>
              <a:rPr lang="fr-FR" sz="2400" dirty="0"/>
              <a:t>périphérie du Parc W durant lequel 45 groupements et unions ont été évalués (21 Falmey, 23 à Kirtachi et 1 union à Tamou).</a:t>
            </a:r>
          </a:p>
          <a:p>
            <a:pPr marL="0" indent="0">
              <a:buNone/>
            </a:pPr>
            <a:r>
              <a:rPr lang="fr-FR" sz="2400" dirty="0"/>
              <a:t>Une étude de marché des produits locaux a été faite, deux secteurs porteurs ont été identifiés : l’alimentaire et la cosmétique avec quatre filières principales : le miel, le karité, l’arachide et le moringa</a:t>
            </a:r>
            <a:r>
              <a:rPr lang="fr-FR" sz="2400" dirty="0" smtClean="0"/>
              <a:t>.</a:t>
            </a:r>
          </a:p>
          <a:p>
            <a:pPr marL="0" indent="0">
              <a:buNone/>
            </a:pPr>
            <a:r>
              <a:rPr lang="fr-FR" sz="2400" dirty="0"/>
              <a:t>Pour la sensibilisation 19 relais locaux (7 à Falmey, 6 à Tamou et 6 à Kirtachi) ont été recrutés et permettent d’assurer un lien constant avec les communautés riveraines du Parc. Un plan d’action de sensibilisation pour les populations vivant en périphérie du Parc W a ainsi été développé et mis en place du début 2022 à aujourd’hui. Les premières actions de sensibilisation ont porté sur la conservation de la biodiversité, les feux de brousses et les conflits Homme-Faune, pour lesquels une compilation des plaintes est faite chaque mois. Au cours de ces missions de terrain, 1110 personnes ont été sensibilisées (hommes, femmes, enfants) dans 41 villages (14 à Tamou, 15 à Falmey et 12 à Kirtachi).</a:t>
            </a:r>
          </a:p>
          <a:p>
            <a:pPr marL="0" indent="0">
              <a:buNone/>
            </a:pPr>
            <a:endParaRPr lang="fr-FR" sz="2400" dirty="0" smtClean="0"/>
          </a:p>
          <a:p>
            <a:pPr marL="0" indent="0">
              <a:buNone/>
            </a:pPr>
            <a:endParaRPr lang="fr-FR" dirty="0"/>
          </a:p>
          <a:p>
            <a:pPr marL="0" indent="0">
              <a:buNone/>
            </a:pPr>
            <a:endParaRPr lang="fr-FR" i="1" dirty="0"/>
          </a:p>
        </p:txBody>
      </p:sp>
    </p:spTree>
    <p:extLst>
      <p:ext uri="{BB962C8B-B14F-4D97-AF65-F5344CB8AC3E}">
        <p14:creationId xmlns:p14="http://schemas.microsoft.com/office/powerpoint/2010/main" val="16296259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99792" y="260648"/>
            <a:ext cx="3443844" cy="584775"/>
          </a:xfrm>
          <a:prstGeom prst="rect">
            <a:avLst/>
          </a:prstGeom>
        </p:spPr>
        <p:txBody>
          <a:bodyPr wrap="square">
            <a:spAutoFit/>
          </a:bodyPr>
          <a:lstStyle/>
          <a:p>
            <a:r>
              <a:rPr lang="fr-FR" sz="3200" b="1" dirty="0" smtClean="0"/>
              <a:t>IX Perspectives</a:t>
            </a:r>
            <a:endParaRPr lang="fr-FR" sz="3200" b="1" dirty="0"/>
          </a:p>
        </p:txBody>
      </p:sp>
      <p:sp>
        <p:nvSpPr>
          <p:cNvPr id="5" name="Rectangle 4"/>
          <p:cNvSpPr/>
          <p:nvPr/>
        </p:nvSpPr>
        <p:spPr>
          <a:xfrm>
            <a:off x="467544" y="980728"/>
            <a:ext cx="8333499" cy="4770537"/>
          </a:xfrm>
          <a:prstGeom prst="rect">
            <a:avLst/>
          </a:prstGeom>
        </p:spPr>
        <p:txBody>
          <a:bodyPr wrap="square">
            <a:spAutoFit/>
          </a:bodyPr>
          <a:lstStyle/>
          <a:p>
            <a:pPr algn="just">
              <a:defRPr/>
            </a:pPr>
            <a:endParaRPr lang="fr-FR" sz="2400" dirty="0">
              <a:solidFill>
                <a:schemeClr val="tx1">
                  <a:lumMod val="75000"/>
                  <a:lumOff val="25000"/>
                </a:schemeClr>
              </a:solidFill>
            </a:endParaRPr>
          </a:p>
          <a:p>
            <a:pPr algn="just">
              <a:buFont typeface="Wingdings" panose="05000000000000000000" pitchFamily="2" charset="2"/>
              <a:buChar char="Ø"/>
              <a:defRPr/>
            </a:pPr>
            <a:r>
              <a:rPr lang="fr-FR" sz="3200" dirty="0">
                <a:solidFill>
                  <a:schemeClr val="tx1">
                    <a:lumMod val="75000"/>
                    <a:lumOff val="25000"/>
                  </a:schemeClr>
                </a:solidFill>
              </a:rPr>
              <a:t>Création de l’Office National de Gestion des Aires Protégées dénommé « </a:t>
            </a:r>
            <a:r>
              <a:rPr lang="fr-FR" sz="3200" b="1" dirty="0">
                <a:solidFill>
                  <a:schemeClr val="tx1">
                    <a:lumMod val="75000"/>
                    <a:lumOff val="25000"/>
                  </a:schemeClr>
                </a:solidFill>
              </a:rPr>
              <a:t>Office National des Parcs et Réserves du Niger » (ONAPERN</a:t>
            </a:r>
            <a:r>
              <a:rPr lang="fr-FR" sz="3200" b="1" dirty="0" smtClean="0">
                <a:solidFill>
                  <a:schemeClr val="tx1">
                    <a:lumMod val="75000"/>
                    <a:lumOff val="25000"/>
                  </a:schemeClr>
                </a:solidFill>
              </a:rPr>
              <a:t>)</a:t>
            </a:r>
            <a:endParaRPr lang="fr-FR" sz="3200" b="1" dirty="0">
              <a:solidFill>
                <a:schemeClr val="tx1">
                  <a:lumMod val="75000"/>
                  <a:lumOff val="25000"/>
                </a:schemeClr>
              </a:solidFill>
            </a:endParaRPr>
          </a:p>
          <a:p>
            <a:pPr algn="just">
              <a:buFont typeface="Wingdings" panose="05000000000000000000" pitchFamily="2" charset="2"/>
              <a:buChar char="Ø"/>
              <a:defRPr/>
            </a:pPr>
            <a:r>
              <a:rPr lang="fr-FR" altLang="fr-FR" sz="3200" dirty="0"/>
              <a:t>Le fond fudiciaire pour le Parc W </a:t>
            </a:r>
            <a:r>
              <a:rPr lang="fr-FR" altLang="fr-FR" sz="3200" dirty="0" smtClean="0"/>
              <a:t>dans </a:t>
            </a:r>
            <a:r>
              <a:rPr lang="fr-FR" altLang="fr-FR" sz="3200" dirty="0"/>
              <a:t>le </a:t>
            </a:r>
            <a:r>
              <a:rPr lang="fr-FR" altLang="fr-FR" sz="3200" dirty="0" smtClean="0"/>
              <a:t>cadre de la FSOA</a:t>
            </a:r>
            <a:endParaRPr lang="fr-FR" altLang="x-none" sz="3200" dirty="0" smtClean="0"/>
          </a:p>
          <a:p>
            <a:pPr algn="just">
              <a:buFont typeface="Wingdings" panose="05000000000000000000" pitchFamily="2" charset="2"/>
              <a:buChar char="Ø"/>
              <a:defRPr/>
            </a:pPr>
            <a:r>
              <a:rPr lang="fr-FR" altLang="x-none" sz="3200" dirty="0" smtClean="0"/>
              <a:t>Le développement de la périphérique par des activités alternatives génératrices de revenus et de restauration de l’environnement.</a:t>
            </a:r>
          </a:p>
          <a:p>
            <a:pPr>
              <a:buFont typeface="Wingdings" pitchFamily="2" charset="2"/>
              <a:buChar char="v"/>
            </a:pPr>
            <a:endParaRPr lang="fr-FR" sz="2400" dirty="0" smtClean="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78098"/>
          </a:xfrm>
        </p:spPr>
        <p:txBody>
          <a:bodyPr>
            <a:normAutofit/>
          </a:bodyPr>
          <a:lstStyle/>
          <a:p>
            <a:r>
              <a:rPr lang="fr-FR" sz="3200" b="1" dirty="0" smtClean="0">
                <a:latin typeface="Arial" panose="020B0604020202020204" pitchFamily="34" charset="0"/>
                <a:cs typeface="Arial" panose="020B0604020202020204" pitchFamily="34" charset="0"/>
              </a:rPr>
              <a:t>X Conclusion</a:t>
            </a:r>
            <a:endParaRPr lang="fr-FR" sz="3200" b="1" dirty="0">
              <a:latin typeface="Arial" panose="020B0604020202020204" pitchFamily="34" charset="0"/>
              <a:cs typeface="Arial" panose="020B0604020202020204" pitchFamily="34" charset="0"/>
            </a:endParaRPr>
          </a:p>
        </p:txBody>
      </p:sp>
      <p:sp>
        <p:nvSpPr>
          <p:cNvPr id="3" name="Espace réservé du contenu 2"/>
          <p:cNvSpPr>
            <a:spLocks noGrp="1"/>
          </p:cNvSpPr>
          <p:nvPr>
            <p:ph idx="1"/>
          </p:nvPr>
        </p:nvSpPr>
        <p:spPr>
          <a:xfrm>
            <a:off x="457200" y="1079308"/>
            <a:ext cx="8229600" cy="4525963"/>
          </a:xfrm>
        </p:spPr>
        <p:txBody>
          <a:bodyPr>
            <a:normAutofit/>
          </a:bodyPr>
          <a:lstStyle/>
          <a:p>
            <a:pPr algn="just"/>
            <a:r>
              <a:rPr lang="fr-FR" altLang="fr-FR" dirty="0"/>
              <a:t>La situation qui prévaut au niveau du complexe rend la gestion de ses ressources difficulté. Malgré les fortes pressions qui s’exercent sur les ressources naturelles et la faiblesse du mécanisme de surveillance et d’implication des populations dans la gestion des ressources naturelles, le parc W Niger conserve encore ses espèces phares (Eléphant, Lion, Buffles, </a:t>
            </a:r>
            <a:r>
              <a:rPr lang="fr-FR" altLang="fr-FR" dirty="0" err="1"/>
              <a:t>etc</a:t>
            </a:r>
            <a:r>
              <a:rPr lang="fr-FR" altLang="fr-FR" dirty="0"/>
              <a:t> ). </a:t>
            </a:r>
          </a:p>
          <a:p>
            <a:endParaRPr lang="fr-FR" dirty="0"/>
          </a:p>
        </p:txBody>
      </p:sp>
    </p:spTree>
    <p:extLst>
      <p:ext uri="{BB962C8B-B14F-4D97-AF65-F5344CB8AC3E}">
        <p14:creationId xmlns:p14="http://schemas.microsoft.com/office/powerpoint/2010/main" val="25531012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Ibrahim Hamidou\Bureau\faune et paysage du parc W\DSC01989.JPG"/>
          <p:cNvPicPr>
            <a:picLocks noChangeAspect="1" noChangeArrowheads="1"/>
          </p:cNvPicPr>
          <p:nvPr/>
        </p:nvPicPr>
        <p:blipFill>
          <a:blip r:embed="rId2"/>
          <a:srcRect/>
          <a:stretch>
            <a:fillRect/>
          </a:stretch>
        </p:blipFill>
        <p:spPr bwMode="auto">
          <a:xfrm>
            <a:off x="928662" y="500043"/>
            <a:ext cx="7643866" cy="5857896"/>
          </a:xfrm>
          <a:prstGeom prst="rect">
            <a:avLst/>
          </a:prstGeom>
          <a:noFill/>
          <a:ln w="9525">
            <a:noFill/>
            <a:miter lim="800000"/>
            <a:headEnd/>
            <a:tailEnd/>
          </a:ln>
        </p:spPr>
      </p:pic>
      <p:sp>
        <p:nvSpPr>
          <p:cNvPr id="5" name="Rectangle 4"/>
          <p:cNvSpPr/>
          <p:nvPr/>
        </p:nvSpPr>
        <p:spPr>
          <a:xfrm>
            <a:off x="2000232" y="3847462"/>
            <a:ext cx="4500594" cy="2123658"/>
          </a:xfrm>
          <a:prstGeom prst="rect">
            <a:avLst/>
          </a:prstGeom>
        </p:spPr>
        <p:txBody>
          <a:bodyPr wrap="square">
            <a:spAutoFit/>
          </a:bodyPr>
          <a:lstStyle/>
          <a:p>
            <a:pPr algn="ctr"/>
            <a:r>
              <a:rPr lang="fr-FR" sz="4400" dirty="0" smtClean="0">
                <a:solidFill>
                  <a:schemeClr val="accent3">
                    <a:lumMod val="40000"/>
                    <a:lumOff val="60000"/>
                  </a:schemeClr>
                </a:solidFill>
              </a:rPr>
              <a:t>Merci </a:t>
            </a:r>
          </a:p>
          <a:p>
            <a:pPr algn="ctr"/>
            <a:r>
              <a:rPr lang="fr-FR" sz="4400" dirty="0" smtClean="0">
                <a:solidFill>
                  <a:schemeClr val="accent3">
                    <a:lumMod val="40000"/>
                    <a:lumOff val="60000"/>
                  </a:schemeClr>
                </a:solidFill>
              </a:rPr>
              <a:t>pour votre </a:t>
            </a:r>
          </a:p>
          <a:p>
            <a:pPr algn="ctr"/>
            <a:r>
              <a:rPr lang="fr-FR" sz="4400" dirty="0" smtClean="0">
                <a:solidFill>
                  <a:schemeClr val="accent3">
                    <a:lumMod val="40000"/>
                    <a:lumOff val="60000"/>
                  </a:schemeClr>
                </a:solidFill>
              </a:rPr>
              <a:t>aimable attention</a:t>
            </a:r>
            <a:endParaRPr lang="fr-FR" sz="4400" dirty="0">
              <a:solidFill>
                <a:schemeClr val="accent3">
                  <a:lumMod val="40000"/>
                  <a:lumOff val="6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p:cNvSpPr txBox="1">
            <a:spLocks noGrp="1"/>
          </p:cNvSpPr>
          <p:nvPr>
            <p:ph idx="1"/>
          </p:nvPr>
        </p:nvSpPr>
        <p:spPr>
          <a:xfrm>
            <a:off x="1714480" y="714357"/>
            <a:ext cx="4857784" cy="642941"/>
          </a:xfrm>
        </p:spPr>
        <p:txBody>
          <a:bodyPr>
            <a:normAutofit/>
          </a:bodyPr>
          <a:lstStyle/>
          <a:p>
            <a:pPr>
              <a:buNone/>
              <a:defRPr/>
            </a:pPr>
            <a:r>
              <a:rPr lang="fr-FR" b="1" dirty="0" smtClean="0"/>
              <a:t>Plan de l’Exposé</a:t>
            </a:r>
            <a:endParaRPr b="1" smtClean="0"/>
          </a:p>
        </p:txBody>
      </p:sp>
      <p:sp>
        <p:nvSpPr>
          <p:cNvPr id="5" name="Espace réservé du contenu 2"/>
          <p:cNvSpPr txBox="1">
            <a:spLocks/>
          </p:cNvSpPr>
          <p:nvPr/>
        </p:nvSpPr>
        <p:spPr>
          <a:xfrm>
            <a:off x="714348" y="1357313"/>
            <a:ext cx="7143800" cy="4429141"/>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fr-FR" sz="2400" b="1" i="0" u="none" strike="noStrike" kern="1200" cap="none" spc="0" normalizeH="0" baseline="0" noProof="0" dirty="0" smtClean="0">
                <a:ln>
                  <a:noFill/>
                </a:ln>
                <a:effectLst/>
                <a:uLnTx/>
                <a:uFillTx/>
                <a:latin typeface="+mn-lt"/>
                <a:ea typeface="+mn-ea"/>
                <a:cs typeface="+mn-cs"/>
              </a:rPr>
              <a:t>I </a:t>
            </a:r>
            <a:r>
              <a:rPr lang="fr-FR" sz="2400" b="1" dirty="0" smtClean="0"/>
              <a:t>Description</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fr-FR" sz="2400" b="1" i="0" u="none" strike="noStrike" kern="1200" cap="none" spc="0" normalizeH="0" baseline="0" noProof="0" dirty="0" smtClean="0">
                <a:ln>
                  <a:noFill/>
                </a:ln>
                <a:effectLst/>
                <a:uLnTx/>
                <a:uFillTx/>
                <a:latin typeface="+mn-lt"/>
                <a:ea typeface="+mn-ea"/>
                <a:cs typeface="+mn-cs"/>
              </a:rPr>
              <a:t>II Labels</a:t>
            </a:r>
            <a:endParaRPr lang="fr-FR" sz="2400" b="1" dirty="0" smtClean="0"/>
          </a:p>
          <a:p>
            <a:pPr marL="342900" indent="-342900">
              <a:spcBef>
                <a:spcPct val="20000"/>
              </a:spcBef>
              <a:defRPr/>
            </a:pPr>
            <a:r>
              <a:rPr lang="fr-FR" sz="2400" b="1" dirty="0" smtClean="0"/>
              <a:t>III Biodiversité</a:t>
            </a:r>
            <a:endParaRPr kumimoji="0" lang="fr-FR" sz="2400" b="1" i="0" u="none" strike="noStrike" kern="1200" cap="none" spc="0" normalizeH="0" baseline="0" noProof="0" dirty="0" smtClean="0">
              <a:ln>
                <a:noFill/>
              </a:ln>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lang="fr-FR" sz="2400" b="1" dirty="0" smtClean="0"/>
              <a:t>IV Autres valeurs du site</a:t>
            </a:r>
          </a:p>
          <a:p>
            <a:pPr marL="342900" marR="0" lvl="0" indent="-342900" algn="l" defTabSz="914400" rtl="0" eaLnBrk="1" fontAlgn="auto" latinLnBrk="0" hangingPunct="1">
              <a:lnSpc>
                <a:spcPct val="100000"/>
              </a:lnSpc>
              <a:spcBef>
                <a:spcPct val="20000"/>
              </a:spcBef>
              <a:spcAft>
                <a:spcPts val="0"/>
              </a:spcAft>
              <a:buClrTx/>
              <a:buSzTx/>
              <a:tabLst/>
              <a:defRPr/>
            </a:pPr>
            <a:r>
              <a:rPr lang="fr-FR" sz="2400" b="1" dirty="0"/>
              <a:t>V</a:t>
            </a:r>
            <a:r>
              <a:rPr lang="fr-FR" sz="2400" b="1" dirty="0" smtClean="0"/>
              <a:t> La </a:t>
            </a:r>
            <a:r>
              <a:rPr lang="fr-FR" sz="2400" b="1" dirty="0"/>
              <a:t>s</a:t>
            </a:r>
            <a:r>
              <a:rPr lang="fr-FR" sz="2400" b="1" dirty="0" smtClean="0"/>
              <a:t>tratégie en cours</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fr-FR" sz="2400" b="1" i="0" u="none" strike="noStrike" kern="1200" cap="none" spc="0" normalizeH="0" baseline="0" noProof="0" dirty="0" smtClean="0">
                <a:ln>
                  <a:noFill/>
                </a:ln>
                <a:effectLst/>
                <a:uLnTx/>
                <a:uFillTx/>
                <a:latin typeface="+mn-lt"/>
                <a:ea typeface="+mn-ea"/>
                <a:cs typeface="+mn-cs"/>
              </a:rPr>
              <a:t>VI Le</a:t>
            </a:r>
            <a:r>
              <a:rPr kumimoji="0" lang="fr-FR" sz="2400" b="1" i="0" u="none" strike="noStrike" kern="1200" cap="none" spc="0" normalizeH="0" noProof="0" dirty="0" smtClean="0">
                <a:ln>
                  <a:noFill/>
                </a:ln>
                <a:effectLst/>
                <a:uLnTx/>
                <a:uFillTx/>
                <a:latin typeface="+mn-lt"/>
                <a:ea typeface="+mn-ea"/>
                <a:cs typeface="+mn-cs"/>
              </a:rPr>
              <a:t> </a:t>
            </a:r>
            <a:r>
              <a:rPr lang="fr-FR" sz="2400" b="1" noProof="0" dirty="0" smtClean="0"/>
              <a:t>suivi écologique</a:t>
            </a:r>
            <a:endParaRPr lang="fr-FR" sz="2400" b="1" dirty="0" smtClean="0"/>
          </a:p>
          <a:p>
            <a:pPr marL="342900" marR="0" lvl="0" indent="-342900" algn="l" defTabSz="914400" rtl="0" eaLnBrk="1" fontAlgn="auto" latinLnBrk="0" hangingPunct="1">
              <a:lnSpc>
                <a:spcPct val="100000"/>
              </a:lnSpc>
              <a:spcBef>
                <a:spcPct val="20000"/>
              </a:spcBef>
              <a:spcAft>
                <a:spcPts val="0"/>
              </a:spcAft>
              <a:buClrTx/>
              <a:buSzTx/>
              <a:tabLst/>
              <a:defRPr/>
            </a:pPr>
            <a:r>
              <a:rPr kumimoji="0" lang="fr-FR" sz="2400" b="1" i="0" u="none" strike="noStrike" kern="1200" cap="none" spc="0" normalizeH="0" noProof="0" dirty="0" smtClean="0">
                <a:ln>
                  <a:noFill/>
                </a:ln>
                <a:effectLst/>
                <a:uLnTx/>
                <a:uFillTx/>
                <a:latin typeface="+mn-lt"/>
                <a:ea typeface="+mn-ea"/>
                <a:cs typeface="+mn-cs"/>
              </a:rPr>
              <a:t>VII </a:t>
            </a:r>
            <a:r>
              <a:rPr lang="fr-FR" sz="2400" b="1" noProof="0" dirty="0" smtClean="0"/>
              <a:t>A</a:t>
            </a:r>
            <a:r>
              <a:rPr lang="fr-FR" sz="2400" b="1" dirty="0" smtClean="0"/>
              <a:t>ménagement</a:t>
            </a:r>
          </a:p>
          <a:p>
            <a:pPr marL="342900" marR="0" lvl="0" indent="-342900" algn="l" defTabSz="914400" rtl="0" eaLnBrk="1" fontAlgn="auto" latinLnBrk="0" hangingPunct="1">
              <a:lnSpc>
                <a:spcPct val="100000"/>
              </a:lnSpc>
              <a:spcBef>
                <a:spcPct val="20000"/>
              </a:spcBef>
              <a:spcAft>
                <a:spcPts val="0"/>
              </a:spcAft>
              <a:buClrTx/>
              <a:buSzTx/>
              <a:tabLst/>
              <a:defRPr/>
            </a:pPr>
            <a:r>
              <a:rPr lang="fr-FR" sz="2400" b="1" baseline="0" dirty="0" smtClean="0"/>
              <a:t>VIII</a:t>
            </a:r>
            <a:r>
              <a:rPr lang="fr-FR" sz="2400" b="1" dirty="0" smtClean="0"/>
              <a:t> Appui communautaire</a:t>
            </a:r>
            <a:endParaRPr lang="fr-FR" sz="2400" b="1" baseline="0" dirty="0" smtClean="0"/>
          </a:p>
          <a:p>
            <a:pPr marL="342900" marR="0" lvl="0" indent="-342900" algn="l" defTabSz="914400" rtl="0" eaLnBrk="1" fontAlgn="auto" latinLnBrk="0" hangingPunct="1">
              <a:lnSpc>
                <a:spcPct val="100000"/>
              </a:lnSpc>
              <a:spcBef>
                <a:spcPct val="20000"/>
              </a:spcBef>
              <a:spcAft>
                <a:spcPts val="0"/>
              </a:spcAft>
              <a:buClrTx/>
              <a:buSzTx/>
              <a:tabLst/>
              <a:defRPr/>
            </a:pPr>
            <a:r>
              <a:rPr lang="fr-FR" sz="2400" b="1" noProof="0" dirty="0" smtClean="0"/>
              <a:t>IX</a:t>
            </a:r>
            <a:r>
              <a:rPr kumimoji="0" lang="fr-FR" sz="2400" b="1" i="0" u="none" strike="noStrike" kern="1200" cap="none" spc="0" normalizeH="0" noProof="0" dirty="0" smtClean="0">
                <a:ln>
                  <a:noFill/>
                </a:ln>
                <a:effectLst/>
                <a:uLnTx/>
                <a:uFillTx/>
                <a:latin typeface="+mn-lt"/>
                <a:ea typeface="+mn-ea"/>
                <a:cs typeface="+mn-cs"/>
              </a:rPr>
              <a:t> Perspectives</a:t>
            </a:r>
          </a:p>
          <a:p>
            <a:pPr marL="342900" marR="0" lvl="0" indent="-342900" algn="l" defTabSz="914400" rtl="0" eaLnBrk="1" fontAlgn="auto" latinLnBrk="0" hangingPunct="1">
              <a:lnSpc>
                <a:spcPct val="100000"/>
              </a:lnSpc>
              <a:spcBef>
                <a:spcPct val="20000"/>
              </a:spcBef>
              <a:spcAft>
                <a:spcPts val="0"/>
              </a:spcAft>
              <a:buClrTx/>
              <a:buSzTx/>
              <a:tabLst/>
              <a:defRPr/>
            </a:pPr>
            <a:r>
              <a:rPr lang="fr-FR" sz="2400" b="1" baseline="0" dirty="0" smtClean="0"/>
              <a:t>X Conclusion</a:t>
            </a:r>
            <a:endParaRPr kumimoji="0" lang="fr-FR" sz="2400" b="1" i="0" u="none" strike="noStrike" kern="1200" cap="none" spc="0" normalizeH="0" baseline="0" noProof="0" dirty="0" smtClean="0">
              <a:ln>
                <a:noFill/>
              </a:ln>
              <a:effectLst/>
              <a:uLnTx/>
              <a:uFillTx/>
              <a:latin typeface="+mn-lt"/>
              <a:ea typeface="+mn-ea"/>
              <a:cs typeface="+mn-cs"/>
            </a:endParaRPr>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ELL\Pictures\104NIKON\Image1.jpg"/>
          <p:cNvPicPr>
            <a:picLocks noChangeAspect="1" noChangeArrowheads="1"/>
          </p:cNvPicPr>
          <p:nvPr/>
        </p:nvPicPr>
        <p:blipFill>
          <a:blip r:embed="rId2"/>
          <a:srcRect/>
          <a:stretch>
            <a:fillRect/>
          </a:stretch>
        </p:blipFill>
        <p:spPr bwMode="auto">
          <a:xfrm>
            <a:off x="179512" y="188640"/>
            <a:ext cx="8964488" cy="6483062"/>
          </a:xfrm>
          <a:prstGeom prst="rect">
            <a:avLst/>
          </a:prstGeom>
          <a:noFill/>
        </p:spPr>
      </p:pic>
      <p:sp>
        <p:nvSpPr>
          <p:cNvPr id="8" name="Espace réservé du contenu 2"/>
          <p:cNvSpPr txBox="1">
            <a:spLocks noGrp="1"/>
          </p:cNvSpPr>
          <p:nvPr>
            <p:ph idx="1"/>
          </p:nvPr>
        </p:nvSpPr>
        <p:spPr>
          <a:xfrm>
            <a:off x="428596" y="908720"/>
            <a:ext cx="8072462" cy="5544616"/>
          </a:xfrm>
        </p:spPr>
        <p:txBody>
          <a:bodyPr>
            <a:normAutofit fontScale="85000" lnSpcReduction="20000"/>
          </a:bodyPr>
          <a:lstStyle/>
          <a:p>
            <a:pPr>
              <a:buFont typeface="Wingdings" panose="05000000000000000000" pitchFamily="2" charset="2"/>
              <a:buChar char="q"/>
              <a:defRPr/>
            </a:pPr>
            <a:r>
              <a:rPr lang="fr-BE" sz="2800" dirty="0">
                <a:solidFill>
                  <a:schemeClr val="tx1">
                    <a:lumMod val="75000"/>
                    <a:lumOff val="25000"/>
                  </a:schemeClr>
                </a:solidFill>
                <a:latin typeface="Times New Roman" panose="02020603050405020304" pitchFamily="18" charset="0"/>
                <a:cs typeface="Times New Roman" panose="02020603050405020304" pitchFamily="18" charset="0"/>
              </a:rPr>
              <a:t>1926,  découvert par  Dr. FIASSON,vétérinaire Français;</a:t>
            </a:r>
          </a:p>
          <a:p>
            <a:pPr>
              <a:buFont typeface="Wingdings" panose="05000000000000000000" pitchFamily="2" charset="2"/>
              <a:buChar char="q"/>
              <a:defRPr/>
            </a:pPr>
            <a:r>
              <a:rPr lang="fr-BE" sz="2800" dirty="0">
                <a:solidFill>
                  <a:schemeClr val="tx1">
                    <a:lumMod val="75000"/>
                    <a:lumOff val="25000"/>
                  </a:schemeClr>
                </a:solidFill>
                <a:latin typeface="Times New Roman" panose="02020603050405020304" pitchFamily="18" charset="0"/>
                <a:cs typeface="Times New Roman" panose="02020603050405020304" pitchFamily="18" charset="0"/>
              </a:rPr>
              <a:t> 4 août 1954 ,classement en  Parc  national  du W du fleuve Niger. </a:t>
            </a:r>
            <a:endParaRPr lang="fr-FR" sz="2800" dirty="0">
              <a:solidFill>
                <a:schemeClr val="tx1">
                  <a:lumMod val="75000"/>
                  <a:lumOff val="25000"/>
                </a:schemeClr>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q"/>
              <a:defRPr/>
            </a:pPr>
            <a:r>
              <a:rPr lang="fr-BE" sz="2800" dirty="0">
                <a:solidFill>
                  <a:schemeClr val="tx1">
                    <a:lumMod val="75000"/>
                    <a:lumOff val="25000"/>
                  </a:schemeClr>
                </a:solidFill>
                <a:latin typeface="Times New Roman" panose="02020603050405020304" pitchFamily="18" charset="0"/>
                <a:cs typeface="Times New Roman" panose="02020603050405020304" pitchFamily="18" charset="0"/>
              </a:rPr>
              <a:t>    Superficie   220.000 ha   soit 0.2 % de la superficie totale du pays</a:t>
            </a:r>
          </a:p>
          <a:p>
            <a:pPr>
              <a:buFont typeface="Wingdings" panose="05000000000000000000" pitchFamily="2" charset="2"/>
              <a:buChar char="q"/>
              <a:defRPr/>
            </a:pPr>
            <a:endParaRPr lang="fr-BE" sz="2800" dirty="0">
              <a:solidFill>
                <a:schemeClr val="tx1">
                  <a:lumMod val="75000"/>
                  <a:lumOff val="25000"/>
                </a:schemeClr>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q"/>
              <a:defRPr/>
            </a:pPr>
            <a:r>
              <a:rPr lang="fr-BE" sz="2800" dirty="0">
                <a:solidFill>
                  <a:schemeClr val="tx1">
                    <a:lumMod val="75000"/>
                    <a:lumOff val="25000"/>
                  </a:schemeClr>
                </a:solidFill>
                <a:latin typeface="Times New Roman" panose="02020603050405020304" pitchFamily="18" charset="0"/>
                <a:cs typeface="Times New Roman" panose="02020603050405020304" pitchFamily="18" charset="0"/>
              </a:rPr>
              <a:t>    Site le plus proche  d’une capitale (150 km)  au sud-ouest de Niamey, dans la zone sahélo - soudanienne, entre les latitudes 11°54’ et 12°35’ N et les longitudes 02°04’ et 02°50’ E.</a:t>
            </a:r>
          </a:p>
          <a:p>
            <a:pPr>
              <a:buFont typeface="Wingdings 3" charset="2"/>
              <a:buChar char=""/>
              <a:defRPr/>
            </a:pPr>
            <a:endParaRPr lang="fr-FR" sz="2800" dirty="0">
              <a:solidFill>
                <a:schemeClr val="tx1">
                  <a:lumMod val="75000"/>
                  <a:lumOff val="25000"/>
                </a:schemeClr>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q"/>
              <a:defRPr/>
            </a:pPr>
            <a:r>
              <a:rPr lang="fr-BE" sz="2800" dirty="0">
                <a:solidFill>
                  <a:schemeClr val="tx1">
                    <a:lumMod val="75000"/>
                    <a:lumOff val="25000"/>
                  </a:schemeClr>
                </a:solidFill>
                <a:latin typeface="Times New Roman" panose="02020603050405020304" pitchFamily="18" charset="0"/>
                <a:cs typeface="Times New Roman" panose="02020603050405020304" pitchFamily="18" charset="0"/>
              </a:rPr>
              <a:t>   Limites :</a:t>
            </a:r>
          </a:p>
          <a:p>
            <a:pPr>
              <a:buFont typeface="Wingdings" panose="05000000000000000000" pitchFamily="2" charset="2"/>
              <a:buChar char="Ø"/>
              <a:defRPr/>
            </a:pPr>
            <a:r>
              <a:rPr lang="fr-BE" sz="2800" dirty="0">
                <a:solidFill>
                  <a:schemeClr val="tx1">
                    <a:lumMod val="75000"/>
                    <a:lumOff val="25000"/>
                  </a:schemeClr>
                </a:solidFill>
                <a:latin typeface="Times New Roman" panose="02020603050405020304" pitchFamily="18" charset="0"/>
                <a:cs typeface="Times New Roman" panose="02020603050405020304" pitchFamily="18" charset="0"/>
              </a:rPr>
              <a:t>  nord : rivière Tapoa,</a:t>
            </a:r>
          </a:p>
          <a:p>
            <a:pPr>
              <a:buFont typeface="Wingdings" panose="05000000000000000000" pitchFamily="2" charset="2"/>
              <a:buChar char="Ø"/>
              <a:defRPr/>
            </a:pPr>
            <a:r>
              <a:rPr lang="fr-BE" sz="2800" dirty="0">
                <a:solidFill>
                  <a:schemeClr val="tx1">
                    <a:lumMod val="75000"/>
                    <a:lumOff val="25000"/>
                  </a:schemeClr>
                </a:solidFill>
                <a:latin typeface="Times New Roman" panose="02020603050405020304" pitchFamily="18" charset="0"/>
                <a:cs typeface="Times New Roman" panose="02020603050405020304" pitchFamily="18" charset="0"/>
              </a:rPr>
              <a:t> est :    fleuve Niger, </a:t>
            </a:r>
          </a:p>
          <a:p>
            <a:pPr>
              <a:buFont typeface="Wingdings" panose="05000000000000000000" pitchFamily="2" charset="2"/>
              <a:buChar char="Ø"/>
              <a:defRPr/>
            </a:pPr>
            <a:r>
              <a:rPr lang="fr-BE" sz="2800" dirty="0">
                <a:solidFill>
                  <a:schemeClr val="tx1">
                    <a:lumMod val="75000"/>
                    <a:lumOff val="25000"/>
                  </a:schemeClr>
                </a:solidFill>
                <a:latin typeface="Times New Roman" panose="02020603050405020304" pitchFamily="18" charset="0"/>
                <a:cs typeface="Times New Roman" panose="02020603050405020304" pitchFamily="18" charset="0"/>
              </a:rPr>
              <a:t> sud :  rivière Mékrou </a:t>
            </a:r>
          </a:p>
          <a:p>
            <a:pPr>
              <a:buFont typeface="Wingdings" panose="05000000000000000000" pitchFamily="2" charset="2"/>
              <a:buChar char="Ø"/>
              <a:defRPr/>
            </a:pPr>
            <a:r>
              <a:rPr lang="fr-BE" sz="2800" dirty="0">
                <a:solidFill>
                  <a:schemeClr val="tx1">
                    <a:lumMod val="75000"/>
                    <a:lumOff val="25000"/>
                  </a:schemeClr>
                </a:solidFill>
                <a:latin typeface="Times New Roman" panose="02020603050405020304" pitchFamily="18" charset="0"/>
                <a:cs typeface="Times New Roman" panose="02020603050405020304" pitchFamily="18" charset="0"/>
              </a:rPr>
              <a:t> ouest : Burkina Faso.</a:t>
            </a:r>
          </a:p>
          <a:p>
            <a:pPr>
              <a:buFont typeface="Wingdings 3" charset="2"/>
              <a:buChar char=""/>
              <a:defRPr/>
            </a:pPr>
            <a:endParaRPr lang="fr-BE" sz="2800" dirty="0">
              <a:solidFill>
                <a:schemeClr val="tx1">
                  <a:lumMod val="75000"/>
                  <a:lumOff val="25000"/>
                </a:schemeClr>
              </a:solidFill>
              <a:latin typeface="Times New Roman" panose="02020603050405020304" pitchFamily="18" charset="0"/>
              <a:cs typeface="Times New Roman" panose="02020603050405020304" pitchFamily="18" charset="0"/>
            </a:endParaRPr>
          </a:p>
          <a:p>
            <a:pPr eaLnBrk="1">
              <a:spcBef>
                <a:spcPts val="700"/>
              </a:spcBef>
              <a:buNone/>
            </a:pPr>
            <a:endParaRPr sz="2400" dirty="0" smtClean="0">
              <a:solidFill>
                <a:srgbClr val="C00000"/>
              </a:solidFill>
              <a:latin typeface="Arial" charset="0"/>
            </a:endParaRPr>
          </a:p>
        </p:txBody>
      </p:sp>
      <p:sp>
        <p:nvSpPr>
          <p:cNvPr id="9" name="Espace réservé du contenu 2"/>
          <p:cNvSpPr txBox="1">
            <a:spLocks/>
          </p:cNvSpPr>
          <p:nvPr/>
        </p:nvSpPr>
        <p:spPr>
          <a:xfrm>
            <a:off x="2699792" y="428604"/>
            <a:ext cx="2657996" cy="642942"/>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fr-FR" sz="3200" b="1" i="0" u="none" strike="noStrike" kern="1200" cap="none" spc="0" normalizeH="0" baseline="0" noProof="0" dirty="0" smtClean="0">
                <a:ln>
                  <a:noFill/>
                </a:ln>
                <a:solidFill>
                  <a:schemeClr val="tx1"/>
                </a:solidFill>
                <a:effectLst/>
                <a:uLnTx/>
                <a:uFillTx/>
                <a:latin typeface="Arial" charset="0"/>
                <a:ea typeface="+mn-ea"/>
                <a:cs typeface="+mn-cs"/>
              </a:rPr>
              <a:t>I </a:t>
            </a:r>
            <a:r>
              <a:rPr lang="fr-FR" sz="3200" b="1" dirty="0" smtClean="0">
                <a:latin typeface="Arial" charset="0"/>
              </a:rPr>
              <a:t>Description</a:t>
            </a:r>
            <a:endParaRPr kumimoji="0" lang="fr-FR" sz="3200" b="1" i="0" u="none" strike="noStrike" kern="1200" cap="none" spc="0" normalizeH="0" baseline="0" noProof="0" dirty="0" smtClean="0">
              <a:ln>
                <a:noFill/>
              </a:ln>
              <a:solidFill>
                <a:schemeClr val="tx1"/>
              </a:solidFill>
              <a:effectLst/>
              <a:uLnTx/>
              <a:uFillTx/>
              <a:latin typeface="Arial" charset="0"/>
              <a:ea typeface="+mn-ea"/>
              <a:cs typeface="+mn-cs"/>
            </a:endParaRPr>
          </a:p>
          <a:p>
            <a:pPr marL="342900" marR="0" lvl="0" indent="-342900" algn="ctr" defTabSz="914400" rtl="0" eaLnBrk="1" fontAlgn="auto" latinLnBrk="0" hangingPunct="1">
              <a:lnSpc>
                <a:spcPct val="100000"/>
              </a:lnSpc>
              <a:spcBef>
                <a:spcPts val="700"/>
              </a:spcBef>
              <a:spcAft>
                <a:spcPts val="0"/>
              </a:spcAft>
              <a:buClrTx/>
              <a:buSzTx/>
              <a:buFont typeface="Arial" pitchFamily="34" charset="0"/>
              <a:buChar char="•"/>
              <a:tabLst/>
              <a:defRPr/>
            </a:pPr>
            <a:endParaRPr kumimoji="0" lang="fr-FR" sz="3200" b="0" i="0" u="none" strike="noStrike" kern="1200" cap="none" spc="0" normalizeH="0" baseline="0" noProof="0" dirty="0" smtClean="0">
              <a:ln>
                <a:noFill/>
              </a:ln>
              <a:solidFill>
                <a:schemeClr val="tx1"/>
              </a:solidFill>
              <a:effectLst/>
              <a:uLnTx/>
              <a:uFillTx/>
              <a:latin typeface="Arial" charset="0"/>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Ibrahim Hamidou\Bureau\faune et paysage du parc W\CIMG2502.JPG"/>
          <p:cNvPicPr>
            <a:picLocks noChangeAspect="1" noChangeArrowheads="1"/>
          </p:cNvPicPr>
          <p:nvPr/>
        </p:nvPicPr>
        <p:blipFill>
          <a:blip r:embed="rId2"/>
          <a:srcRect/>
          <a:stretch>
            <a:fillRect/>
          </a:stretch>
        </p:blipFill>
        <p:spPr bwMode="auto">
          <a:xfrm>
            <a:off x="357159" y="785795"/>
            <a:ext cx="8572560" cy="5857916"/>
          </a:xfrm>
          <a:prstGeom prst="rect">
            <a:avLst/>
          </a:prstGeom>
          <a:noFill/>
          <a:ln w="9525">
            <a:noFill/>
            <a:miter lim="800000"/>
            <a:headEnd/>
            <a:tailEnd/>
          </a:ln>
        </p:spPr>
      </p:pic>
      <p:sp>
        <p:nvSpPr>
          <p:cNvPr id="5" name="Rectangle 4"/>
          <p:cNvSpPr/>
          <p:nvPr/>
        </p:nvSpPr>
        <p:spPr>
          <a:xfrm>
            <a:off x="3275856" y="61371"/>
            <a:ext cx="1928826" cy="584775"/>
          </a:xfrm>
          <a:prstGeom prst="rect">
            <a:avLst/>
          </a:prstGeom>
        </p:spPr>
        <p:txBody>
          <a:bodyPr wrap="square">
            <a:spAutoFit/>
          </a:bodyPr>
          <a:lstStyle/>
          <a:p>
            <a:r>
              <a:rPr lang="fr-FR" sz="3200" b="1" dirty="0" smtClean="0">
                <a:latin typeface="Arial" charset="0"/>
              </a:rPr>
              <a:t>II Labels </a:t>
            </a:r>
            <a:endParaRPr lang="fr-FR" sz="3200" b="1" dirty="0"/>
          </a:p>
        </p:txBody>
      </p:sp>
      <p:sp>
        <p:nvSpPr>
          <p:cNvPr id="6" name="Espace réservé du contenu 2"/>
          <p:cNvSpPr txBox="1">
            <a:spLocks noGrp="1"/>
          </p:cNvSpPr>
          <p:nvPr>
            <p:ph idx="1"/>
          </p:nvPr>
        </p:nvSpPr>
        <p:spPr>
          <a:xfrm>
            <a:off x="1187624" y="692695"/>
            <a:ext cx="7416824" cy="5951015"/>
          </a:xfrm>
        </p:spPr>
        <p:txBody>
          <a:bodyPr>
            <a:noAutofit/>
          </a:bodyPr>
          <a:lstStyle/>
          <a:p>
            <a:pPr>
              <a:lnSpc>
                <a:spcPct val="90000"/>
              </a:lnSpc>
            </a:pPr>
            <a:r>
              <a:rPr lang="fr-FR" altLang="fr-FR" sz="2800" dirty="0">
                <a:solidFill>
                  <a:srgbClr val="FF0000"/>
                </a:solidFill>
              </a:rPr>
              <a:t>1987 Classé Site RAMSAR, zone humide d’importance </a:t>
            </a:r>
            <a:r>
              <a:rPr lang="fr-FR" altLang="fr-FR" sz="2800" dirty="0" smtClean="0">
                <a:solidFill>
                  <a:srgbClr val="FF0000"/>
                </a:solidFill>
              </a:rPr>
              <a:t>internationale</a:t>
            </a:r>
            <a:endParaRPr lang="fr-FR" altLang="fr-FR" sz="2800" dirty="0">
              <a:solidFill>
                <a:srgbClr val="FF0000"/>
              </a:solidFill>
            </a:endParaRPr>
          </a:p>
          <a:p>
            <a:pPr>
              <a:lnSpc>
                <a:spcPct val="90000"/>
              </a:lnSpc>
            </a:pPr>
            <a:r>
              <a:rPr lang="fr-FR" altLang="fr-FR" sz="2800" dirty="0">
                <a:solidFill>
                  <a:srgbClr val="FF0000"/>
                </a:solidFill>
              </a:rPr>
              <a:t>1996 Classé par l’UNESCO, Patrimoine Mondial de </a:t>
            </a:r>
            <a:r>
              <a:rPr lang="fr-FR" altLang="fr-FR" sz="2800" dirty="0" smtClean="0">
                <a:solidFill>
                  <a:srgbClr val="FF0000"/>
                </a:solidFill>
              </a:rPr>
              <a:t>l’humanité</a:t>
            </a:r>
            <a:endParaRPr lang="fr-FR" altLang="fr-FR" sz="2800" dirty="0">
              <a:solidFill>
                <a:srgbClr val="FF0000"/>
              </a:solidFill>
            </a:endParaRPr>
          </a:p>
          <a:p>
            <a:pPr>
              <a:lnSpc>
                <a:spcPct val="90000"/>
              </a:lnSpc>
            </a:pPr>
            <a:r>
              <a:rPr lang="fr-FR" altLang="fr-FR" sz="2800" dirty="0">
                <a:solidFill>
                  <a:srgbClr val="FF0000"/>
                </a:solidFill>
              </a:rPr>
              <a:t>1996 Classé Réserve de Biosphère du W par MAB et </a:t>
            </a:r>
            <a:r>
              <a:rPr lang="fr-FR" altLang="fr-FR" sz="2800" dirty="0" smtClean="0">
                <a:solidFill>
                  <a:srgbClr val="FF0000"/>
                </a:solidFill>
              </a:rPr>
              <a:t>l’UNESCO</a:t>
            </a:r>
            <a:endParaRPr lang="fr-FR" altLang="fr-FR" sz="2800" dirty="0">
              <a:solidFill>
                <a:srgbClr val="FF0000"/>
              </a:solidFill>
            </a:endParaRPr>
          </a:p>
          <a:p>
            <a:pPr>
              <a:lnSpc>
                <a:spcPct val="90000"/>
              </a:lnSpc>
            </a:pPr>
            <a:r>
              <a:rPr lang="fr-FR" altLang="fr-FR" sz="2800" dirty="0">
                <a:solidFill>
                  <a:srgbClr val="FF0000"/>
                </a:solidFill>
              </a:rPr>
              <a:t>2002 classé Réserve Transfrontalière de Biosphère du W avec les Parc W Bénin et Burkina Faso par </a:t>
            </a:r>
            <a:r>
              <a:rPr lang="fr-FR" altLang="fr-FR" sz="2800" dirty="0" smtClean="0">
                <a:solidFill>
                  <a:srgbClr val="FF0000"/>
                </a:solidFill>
              </a:rPr>
              <a:t>MAB/UNESCO</a:t>
            </a:r>
          </a:p>
          <a:p>
            <a:pPr>
              <a:lnSpc>
                <a:spcPct val="90000"/>
              </a:lnSpc>
            </a:pPr>
            <a:r>
              <a:rPr lang="fr-FR" sz="2800" i="1" dirty="0">
                <a:solidFill>
                  <a:srgbClr val="FF0000"/>
                </a:solidFill>
              </a:rPr>
              <a:t>Classement du WAP en site naturel du Patrimoine Mondial en extension à la partie nigérienne depuis 2017</a:t>
            </a:r>
            <a:endParaRPr lang="fr-FR" altLang="fr-FR" sz="2800" dirty="0">
              <a:solidFill>
                <a:srgbClr val="FF0000"/>
              </a:solidFill>
            </a:endParaRPr>
          </a:p>
          <a:p>
            <a:endParaRPr lang="fr-FR" altLang="fr-FR" sz="2800" dirty="0">
              <a:solidFill>
                <a:srgbClr val="FF0000"/>
              </a:solidFill>
            </a:endParaRPr>
          </a:p>
          <a:p>
            <a:pPr>
              <a:buFontTx/>
              <a:buChar char="-"/>
              <a:defRPr/>
            </a:pPr>
            <a:endParaRPr sz="2800" b="1" dirty="0" smtClean="0">
              <a:solidFill>
                <a:schemeClr val="accent2">
                  <a:lumMod val="7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noGrp="1"/>
          </p:cNvSpPr>
          <p:nvPr>
            <p:ph type="title"/>
          </p:nvPr>
        </p:nvSpPr>
        <p:spPr>
          <a:xfrm>
            <a:off x="2071670" y="285728"/>
            <a:ext cx="3357586" cy="642960"/>
          </a:xfrm>
        </p:spPr>
        <p:txBody>
          <a:bodyPr>
            <a:normAutofit fontScale="90000"/>
          </a:bodyPr>
          <a:lstStyle/>
          <a:p>
            <a:pPr eaLnBrk="1"/>
            <a:r>
              <a:rPr lang="fr-FR" sz="3200" b="1" dirty="0" smtClean="0">
                <a:latin typeface="Arial" charset="0"/>
              </a:rPr>
              <a:t>III </a:t>
            </a:r>
            <a:r>
              <a:rPr sz="3200" b="1" dirty="0" smtClean="0">
                <a:latin typeface="Arial" charset="0"/>
              </a:rPr>
              <a:t>La Biodiversit</a:t>
            </a:r>
            <a:r>
              <a:rPr lang="fr-FR" sz="3200" b="1" dirty="0">
                <a:latin typeface="Arial" charset="0"/>
              </a:rPr>
              <a:t>é</a:t>
            </a:r>
            <a:endParaRPr sz="3200" b="1" dirty="0" smtClean="0">
              <a:latin typeface="Arial" charset="0"/>
            </a:endParaRPr>
          </a:p>
        </p:txBody>
      </p:sp>
      <p:pic>
        <p:nvPicPr>
          <p:cNvPr id="5" name="Picture 2" descr="C:\Documents and Settings\Ibrahim Hamidou\Bureau\faune et paysage du parc W\CIMG1298.JPG"/>
          <p:cNvPicPr>
            <a:picLocks noGrp="1" noChangeAspect="1" noChangeArrowheads="1"/>
          </p:cNvPicPr>
          <p:nvPr>
            <p:ph idx="1"/>
          </p:nvPr>
        </p:nvPicPr>
        <p:blipFill>
          <a:blip r:embed="rId2"/>
          <a:srcRect/>
          <a:stretch>
            <a:fillRect/>
          </a:stretch>
        </p:blipFill>
        <p:spPr>
          <a:xfrm>
            <a:off x="5572125" y="214290"/>
            <a:ext cx="3571875" cy="2857500"/>
          </a:xfrm>
        </p:spPr>
      </p:pic>
      <p:pic>
        <p:nvPicPr>
          <p:cNvPr id="6" name="Picture 15" descr="© JF MAGNE - PN Pendjari - Adenota kob (Cobe de Buffon) 005"/>
          <p:cNvPicPr>
            <a:picLocks noChangeAspect="1"/>
          </p:cNvPicPr>
          <p:nvPr/>
        </p:nvPicPr>
        <p:blipFill>
          <a:blip r:embed="rId3"/>
          <a:srcRect/>
          <a:stretch>
            <a:fillRect/>
          </a:stretch>
        </p:blipFill>
        <p:spPr bwMode="auto">
          <a:xfrm>
            <a:off x="5572100" y="4643416"/>
            <a:ext cx="3571900" cy="2214584"/>
          </a:xfrm>
          <a:prstGeom prst="rect">
            <a:avLst/>
          </a:prstGeom>
          <a:noFill/>
          <a:ln w="9525">
            <a:noFill/>
            <a:miter lim="800000"/>
            <a:headEnd/>
            <a:tailEnd/>
          </a:ln>
        </p:spPr>
      </p:pic>
      <p:sp>
        <p:nvSpPr>
          <p:cNvPr id="7" name="Rectangle 6"/>
          <p:cNvSpPr/>
          <p:nvPr/>
        </p:nvSpPr>
        <p:spPr>
          <a:xfrm>
            <a:off x="285720" y="856357"/>
            <a:ext cx="5143536" cy="6001643"/>
          </a:xfrm>
          <a:prstGeom prst="rect">
            <a:avLst/>
          </a:prstGeom>
        </p:spPr>
        <p:txBody>
          <a:bodyPr wrap="square">
            <a:spAutoFit/>
          </a:bodyPr>
          <a:lstStyle/>
          <a:p>
            <a:pPr>
              <a:defRPr/>
            </a:pPr>
            <a:r>
              <a:rPr lang="fr-FR" sz="2400" b="1" dirty="0" smtClean="0">
                <a:solidFill>
                  <a:schemeClr val="tx2">
                    <a:lumMod val="50000"/>
                  </a:schemeClr>
                </a:solidFill>
              </a:rPr>
              <a:t>Le </a:t>
            </a:r>
            <a:r>
              <a:rPr lang="fr-FR" sz="2400" b="1" dirty="0">
                <a:solidFill>
                  <a:schemeClr val="tx2">
                    <a:lumMod val="50000"/>
                  </a:schemeClr>
                </a:solidFill>
              </a:rPr>
              <a:t>parc regorge 80% de la biodiversité du </a:t>
            </a:r>
            <a:r>
              <a:rPr lang="fr-FR" sz="2400" b="1" dirty="0" smtClean="0">
                <a:solidFill>
                  <a:schemeClr val="tx2">
                    <a:lumMod val="50000"/>
                  </a:schemeClr>
                </a:solidFill>
              </a:rPr>
              <a:t>Niger</a:t>
            </a:r>
            <a:endParaRPr lang="fr-FR" sz="2400" b="1" dirty="0">
              <a:solidFill>
                <a:schemeClr val="tx2">
                  <a:lumMod val="50000"/>
                </a:schemeClr>
              </a:solidFill>
            </a:endParaRPr>
          </a:p>
          <a:p>
            <a:pPr>
              <a:buFontTx/>
              <a:buChar char="-"/>
              <a:defRPr/>
            </a:pPr>
            <a:r>
              <a:rPr lang="fr-FR" sz="2400" b="1" dirty="0" smtClean="0">
                <a:solidFill>
                  <a:schemeClr val="tx2">
                    <a:lumMod val="50000"/>
                  </a:schemeClr>
                </a:solidFill>
              </a:rPr>
              <a:t>500 espèces végétales </a:t>
            </a:r>
            <a:r>
              <a:rPr lang="fr-BE" sz="2400" dirty="0">
                <a:solidFill>
                  <a:schemeClr val="tx1">
                    <a:lumMod val="75000"/>
                    <a:lumOff val="25000"/>
                  </a:schemeClr>
                </a:solidFill>
                <a:latin typeface="Times New Roman" pitchFamily="18" charset="0"/>
                <a:cs typeface="Times New Roman" pitchFamily="18" charset="0"/>
              </a:rPr>
              <a:t>(Baobab, néré, kapokier, rônier etc</a:t>
            </a:r>
            <a:r>
              <a:rPr lang="fr-BE" sz="2400" dirty="0" smtClean="0">
                <a:solidFill>
                  <a:schemeClr val="tx1">
                    <a:lumMod val="75000"/>
                    <a:lumOff val="25000"/>
                  </a:schemeClr>
                </a:solidFill>
                <a:latin typeface="Times New Roman" pitchFamily="18" charset="0"/>
                <a:cs typeface="Times New Roman" pitchFamily="18" charset="0"/>
              </a:rPr>
              <a:t>.)</a:t>
            </a:r>
            <a:r>
              <a:rPr lang="fr-FR" sz="2400" b="1" dirty="0" smtClean="0">
                <a:solidFill>
                  <a:schemeClr val="tx1">
                    <a:lumMod val="75000"/>
                    <a:lumOff val="25000"/>
                  </a:schemeClr>
                </a:solidFill>
                <a:latin typeface="Times New Roman" pitchFamily="18" charset="0"/>
                <a:cs typeface="Times New Roman" pitchFamily="18" charset="0"/>
              </a:rPr>
              <a:t> </a:t>
            </a:r>
            <a:r>
              <a:rPr lang="fr-FR" sz="2400" dirty="0" smtClean="0">
                <a:solidFill>
                  <a:schemeClr val="tx2">
                    <a:lumMod val="50000"/>
                  </a:schemeClr>
                </a:solidFill>
              </a:rPr>
              <a:t>;</a:t>
            </a:r>
            <a:endParaRPr lang="fr-FR" sz="2400" dirty="0">
              <a:solidFill>
                <a:schemeClr val="tx2">
                  <a:lumMod val="50000"/>
                </a:schemeClr>
              </a:solidFill>
            </a:endParaRPr>
          </a:p>
          <a:p>
            <a:pPr>
              <a:buFontTx/>
              <a:buChar char="-"/>
              <a:defRPr/>
            </a:pPr>
            <a:r>
              <a:rPr lang="fr-FR" sz="2400" b="1" dirty="0">
                <a:solidFill>
                  <a:schemeClr val="tx2">
                    <a:lumMod val="50000"/>
                  </a:schemeClr>
                </a:solidFill>
              </a:rPr>
              <a:t>73 espèces de mammifères sur les 130 en Afrique de </a:t>
            </a:r>
            <a:r>
              <a:rPr lang="fr-FR" sz="2400" b="1" dirty="0" smtClean="0">
                <a:solidFill>
                  <a:schemeClr val="tx2">
                    <a:lumMod val="50000"/>
                  </a:schemeClr>
                </a:solidFill>
              </a:rPr>
              <a:t>l’ouest </a:t>
            </a:r>
            <a:r>
              <a:rPr lang="fr-BE" sz="2400" dirty="0">
                <a:solidFill>
                  <a:schemeClr val="tx1">
                    <a:lumMod val="75000"/>
                    <a:lumOff val="25000"/>
                  </a:schemeClr>
                </a:solidFill>
                <a:latin typeface="Times New Roman" pitchFamily="18" charset="0"/>
                <a:cs typeface="Times New Roman" pitchFamily="18" charset="0"/>
              </a:rPr>
              <a:t>(éléphant, lion,  hyppotrague   Buffle  guépard etc</a:t>
            </a:r>
            <a:r>
              <a:rPr lang="fr-BE" sz="2400" dirty="0" smtClean="0">
                <a:solidFill>
                  <a:schemeClr val="tx1">
                    <a:lumMod val="75000"/>
                    <a:lumOff val="25000"/>
                  </a:schemeClr>
                </a:solidFill>
                <a:latin typeface="Times New Roman" pitchFamily="18" charset="0"/>
                <a:cs typeface="Times New Roman" pitchFamily="18" charset="0"/>
              </a:rPr>
              <a:t>.)</a:t>
            </a:r>
            <a:r>
              <a:rPr lang="fr-FR" sz="2400" b="1" dirty="0" smtClean="0">
                <a:solidFill>
                  <a:schemeClr val="tx1">
                    <a:lumMod val="75000"/>
                    <a:lumOff val="25000"/>
                  </a:schemeClr>
                </a:solidFill>
                <a:latin typeface="Times New Roman" pitchFamily="18" charset="0"/>
                <a:cs typeface="Times New Roman" pitchFamily="18" charset="0"/>
              </a:rPr>
              <a:t> </a:t>
            </a:r>
            <a:r>
              <a:rPr lang="fr-FR" sz="2400" dirty="0" smtClean="0">
                <a:solidFill>
                  <a:schemeClr val="tx2">
                    <a:lumMod val="50000"/>
                  </a:schemeClr>
                </a:solidFill>
              </a:rPr>
              <a:t>;</a:t>
            </a:r>
            <a:endParaRPr lang="fr-FR" sz="2400" dirty="0">
              <a:solidFill>
                <a:schemeClr val="tx2">
                  <a:lumMod val="50000"/>
                </a:schemeClr>
              </a:solidFill>
            </a:endParaRPr>
          </a:p>
          <a:p>
            <a:pPr>
              <a:buFontTx/>
              <a:buChar char="-"/>
              <a:defRPr/>
            </a:pPr>
            <a:r>
              <a:rPr lang="fr-FR" sz="2400" b="1" dirty="0">
                <a:solidFill>
                  <a:schemeClr val="tx2">
                    <a:lumMod val="50000"/>
                  </a:schemeClr>
                </a:solidFill>
              </a:rPr>
              <a:t>120 espèces de poisson sur les 140 identifiées au </a:t>
            </a:r>
            <a:r>
              <a:rPr lang="fr-FR" sz="2400" b="1" dirty="0" smtClean="0">
                <a:solidFill>
                  <a:schemeClr val="tx2">
                    <a:lumMod val="50000"/>
                  </a:schemeClr>
                </a:solidFill>
              </a:rPr>
              <a:t>Niger </a:t>
            </a:r>
            <a:r>
              <a:rPr lang="fr-FR" sz="2400" dirty="0" smtClean="0">
                <a:solidFill>
                  <a:schemeClr val="tx2">
                    <a:lumMod val="50000"/>
                  </a:schemeClr>
                </a:solidFill>
              </a:rPr>
              <a:t>(</a:t>
            </a:r>
            <a:r>
              <a:rPr lang="fr-BE" sz="2400" dirty="0" smtClean="0">
                <a:solidFill>
                  <a:schemeClr val="tx1">
                    <a:lumMod val="75000"/>
                    <a:lumOff val="25000"/>
                  </a:schemeClr>
                </a:solidFill>
                <a:latin typeface="Times New Roman" pitchFamily="18" charset="0"/>
                <a:cs typeface="Times New Roman" pitchFamily="18" charset="0"/>
              </a:rPr>
              <a:t>latex</a:t>
            </a:r>
            <a:r>
              <a:rPr lang="fr-BE" sz="2400" dirty="0">
                <a:solidFill>
                  <a:schemeClr val="tx1">
                    <a:lumMod val="75000"/>
                    <a:lumOff val="25000"/>
                  </a:schemeClr>
                </a:solidFill>
                <a:latin typeface="Times New Roman" pitchFamily="18" charset="0"/>
                <a:cs typeface="Times New Roman" pitchFamily="18" charset="0"/>
              </a:rPr>
              <a:t>, bagrus, </a:t>
            </a:r>
            <a:r>
              <a:rPr lang="fr-BE" sz="2400" dirty="0" smtClean="0">
                <a:solidFill>
                  <a:schemeClr val="tx1">
                    <a:lumMod val="75000"/>
                    <a:lumOff val="25000"/>
                  </a:schemeClr>
                </a:solidFill>
                <a:latin typeface="Times New Roman" pitchFamily="18" charset="0"/>
                <a:cs typeface="Times New Roman" pitchFamily="18" charset="0"/>
              </a:rPr>
              <a:t>tilapia) ;</a:t>
            </a:r>
            <a:endParaRPr lang="fr-FR" sz="2400" b="1" dirty="0" smtClean="0">
              <a:solidFill>
                <a:schemeClr val="tx2">
                  <a:lumMod val="50000"/>
                </a:schemeClr>
              </a:solidFill>
            </a:endParaRPr>
          </a:p>
          <a:p>
            <a:pPr>
              <a:buFontTx/>
              <a:buChar char="-"/>
              <a:defRPr/>
            </a:pPr>
            <a:r>
              <a:rPr lang="fr-FR" sz="2400" b="1" dirty="0" smtClean="0">
                <a:solidFill>
                  <a:schemeClr val="tx2">
                    <a:lumMod val="50000"/>
                  </a:schemeClr>
                </a:solidFill>
              </a:rPr>
              <a:t>367 </a:t>
            </a:r>
            <a:r>
              <a:rPr lang="fr-FR" sz="2400" b="1" dirty="0">
                <a:solidFill>
                  <a:schemeClr val="tx2">
                    <a:lumMod val="50000"/>
                  </a:schemeClr>
                </a:solidFill>
              </a:rPr>
              <a:t>espèces d’oiseaux soit les 2/3 recensés au </a:t>
            </a:r>
            <a:r>
              <a:rPr lang="fr-FR" sz="2400" b="1" dirty="0" smtClean="0">
                <a:solidFill>
                  <a:schemeClr val="tx2">
                    <a:lumMod val="50000"/>
                  </a:schemeClr>
                </a:solidFill>
              </a:rPr>
              <a:t>Niger </a:t>
            </a:r>
            <a:r>
              <a:rPr lang="fr-BE" sz="2400" dirty="0">
                <a:solidFill>
                  <a:schemeClr val="tx1">
                    <a:lumMod val="75000"/>
                    <a:lumOff val="25000"/>
                  </a:schemeClr>
                </a:solidFill>
                <a:latin typeface="Times New Roman" pitchFamily="18" charset="0"/>
                <a:cs typeface="Times New Roman" pitchFamily="18" charset="0"/>
              </a:rPr>
              <a:t>(guêpier, rollier, canards, oies, tourterelles)</a:t>
            </a:r>
            <a:endParaRPr lang="fr-FR" sz="2400" b="1" dirty="0">
              <a:solidFill>
                <a:schemeClr val="tx2">
                  <a:lumMod val="50000"/>
                </a:schemeClr>
              </a:solidFill>
            </a:endParaRPr>
          </a:p>
          <a:p>
            <a:pPr>
              <a:buFontTx/>
              <a:buChar char="-"/>
              <a:defRPr/>
            </a:pPr>
            <a:r>
              <a:rPr lang="fr-FR" sz="2400" b="1" dirty="0" smtClean="0">
                <a:solidFill>
                  <a:schemeClr val="tx2">
                    <a:lumMod val="50000"/>
                  </a:schemeClr>
                </a:solidFill>
              </a:rPr>
              <a:t>112 </a:t>
            </a:r>
            <a:r>
              <a:rPr lang="fr-FR" sz="2400" b="1" dirty="0">
                <a:solidFill>
                  <a:schemeClr val="tx2">
                    <a:lumMod val="50000"/>
                  </a:schemeClr>
                </a:solidFill>
              </a:rPr>
              <a:t>espèces de reptiles et </a:t>
            </a:r>
            <a:r>
              <a:rPr lang="fr-FR" sz="2400" b="1" dirty="0" smtClean="0">
                <a:solidFill>
                  <a:schemeClr val="tx2">
                    <a:lumMod val="50000"/>
                  </a:schemeClr>
                </a:solidFill>
              </a:rPr>
              <a:t>amphibiens </a:t>
            </a:r>
            <a:r>
              <a:rPr lang="fr-FR" sz="2400" dirty="0" smtClean="0">
                <a:solidFill>
                  <a:schemeClr val="tx2">
                    <a:lumMod val="50000"/>
                  </a:schemeClr>
                </a:solidFill>
              </a:rPr>
              <a:t>(</a:t>
            </a:r>
            <a:r>
              <a:rPr lang="fr-BE" sz="2400" dirty="0" smtClean="0">
                <a:solidFill>
                  <a:schemeClr val="tx1">
                    <a:lumMod val="75000"/>
                    <a:lumOff val="25000"/>
                  </a:schemeClr>
                </a:solidFill>
                <a:latin typeface="Times New Roman" pitchFamily="18" charset="0"/>
                <a:cs typeface="Times New Roman" pitchFamily="18" charset="0"/>
              </a:rPr>
              <a:t>serpents</a:t>
            </a:r>
            <a:r>
              <a:rPr lang="fr-BE" sz="2400" dirty="0">
                <a:solidFill>
                  <a:schemeClr val="tx1">
                    <a:lumMod val="75000"/>
                    <a:lumOff val="25000"/>
                  </a:schemeClr>
                </a:solidFill>
                <a:latin typeface="Times New Roman" pitchFamily="18" charset="0"/>
                <a:cs typeface="Times New Roman" pitchFamily="18" charset="0"/>
              </a:rPr>
              <a:t>, varan du  </a:t>
            </a:r>
            <a:r>
              <a:rPr lang="fr-BE" sz="2400" dirty="0" smtClean="0">
                <a:solidFill>
                  <a:schemeClr val="tx1">
                    <a:lumMod val="75000"/>
                    <a:lumOff val="25000"/>
                  </a:schemeClr>
                </a:solidFill>
                <a:latin typeface="Times New Roman" pitchFamily="18" charset="0"/>
                <a:cs typeface="Times New Roman" pitchFamily="18" charset="0"/>
              </a:rPr>
              <a:t>Nil, crocodile) </a:t>
            </a:r>
            <a:r>
              <a:rPr lang="fr-FR" sz="2400" b="1" dirty="0" smtClean="0">
                <a:solidFill>
                  <a:schemeClr val="tx2">
                    <a:lumMod val="50000"/>
                  </a:schemeClr>
                </a:solidFill>
              </a:rPr>
              <a:t>;</a:t>
            </a:r>
            <a:endParaRPr lang="fr-FR" sz="2400" b="1" dirty="0">
              <a:solidFill>
                <a:schemeClr val="tx2">
                  <a:lumMod val="50000"/>
                </a:schemeClr>
              </a:solidFill>
            </a:endParaRPr>
          </a:p>
          <a:p>
            <a:pPr>
              <a:buFontTx/>
              <a:buChar char="-"/>
              <a:defRPr/>
            </a:pPr>
            <a:endParaRPr lang="fr-FR" sz="2400" b="1" dirty="0">
              <a:solidFill>
                <a:schemeClr val="tx2">
                  <a:lumMod val="50000"/>
                </a:schemeClr>
              </a:solidFill>
            </a:endParaRPr>
          </a:p>
        </p:txBody>
      </p:sp>
      <p:pic>
        <p:nvPicPr>
          <p:cNvPr id="8" name="Picture 11"/>
          <p:cNvPicPr>
            <a:picLocks noChangeAspect="1" noChangeArrowheads="1"/>
          </p:cNvPicPr>
          <p:nvPr/>
        </p:nvPicPr>
        <p:blipFill>
          <a:blip r:embed="rId4"/>
          <a:srcRect/>
          <a:stretch>
            <a:fillRect/>
          </a:stretch>
        </p:blipFill>
        <p:spPr bwMode="auto">
          <a:xfrm>
            <a:off x="5572132" y="2428868"/>
            <a:ext cx="3571868" cy="2232025"/>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smtClean="0">
                <a:latin typeface="Arial" panose="020B0604020202020204" pitchFamily="34" charset="0"/>
                <a:cs typeface="Arial" panose="020B0604020202020204" pitchFamily="34" charset="0"/>
              </a:rPr>
              <a:t>IV Autres valeurs du site</a:t>
            </a:r>
            <a:endParaRPr lang="fr-FR" sz="3200" b="1" dirty="0">
              <a:latin typeface="Arial" panose="020B0604020202020204" pitchFamily="34" charset="0"/>
              <a:cs typeface="Arial" panose="020B0604020202020204" pitchFamily="34" charset="0"/>
            </a:endParaRPr>
          </a:p>
        </p:txBody>
      </p:sp>
      <p:sp>
        <p:nvSpPr>
          <p:cNvPr id="3" name="Espace réservé du contenu 2"/>
          <p:cNvSpPr>
            <a:spLocks noGrp="1"/>
          </p:cNvSpPr>
          <p:nvPr>
            <p:ph idx="1"/>
          </p:nvPr>
        </p:nvSpPr>
        <p:spPr/>
        <p:txBody>
          <a:bodyPr/>
          <a:lstStyle/>
          <a:p>
            <a:pPr>
              <a:buFont typeface="Wingdings 3" charset="2"/>
              <a:buChar char=""/>
              <a:defRPr/>
            </a:pPr>
            <a:r>
              <a:rPr lang="fr-BE" dirty="0">
                <a:solidFill>
                  <a:schemeClr val="tx1">
                    <a:lumMod val="75000"/>
                    <a:lumOff val="25000"/>
                  </a:schemeClr>
                </a:solidFill>
                <a:latin typeface="Times New Roman" pitchFamily="18" charset="0"/>
                <a:cs typeface="Times New Roman" pitchFamily="18" charset="0"/>
              </a:rPr>
              <a:t>Le parc régional  W Niger regorge plus de </a:t>
            </a:r>
            <a:r>
              <a:rPr lang="fr-BE" b="1" dirty="0">
                <a:solidFill>
                  <a:schemeClr val="tx1">
                    <a:lumMod val="75000"/>
                    <a:lumOff val="25000"/>
                  </a:schemeClr>
                </a:solidFill>
                <a:latin typeface="Times New Roman" pitchFamily="18" charset="0"/>
                <a:cs typeface="Times New Roman" pitchFamily="18" charset="0"/>
              </a:rPr>
              <a:t>100</a:t>
            </a:r>
            <a:r>
              <a:rPr lang="fr-BE" dirty="0">
                <a:solidFill>
                  <a:schemeClr val="tx1">
                    <a:lumMod val="75000"/>
                    <a:lumOff val="25000"/>
                  </a:schemeClr>
                </a:solidFill>
                <a:latin typeface="Times New Roman" pitchFamily="18" charset="0"/>
                <a:cs typeface="Times New Roman" pitchFamily="18" charset="0"/>
              </a:rPr>
              <a:t> sites archéologiques,;</a:t>
            </a:r>
          </a:p>
          <a:p>
            <a:pPr>
              <a:buFont typeface="Wingdings 3" charset="2"/>
              <a:buChar char=""/>
              <a:defRPr/>
            </a:pPr>
            <a:r>
              <a:rPr lang="fr-BE" dirty="0">
                <a:solidFill>
                  <a:schemeClr val="tx1">
                    <a:lumMod val="75000"/>
                    <a:lumOff val="25000"/>
                  </a:schemeClr>
                </a:solidFill>
                <a:latin typeface="Times New Roman" pitchFamily="18" charset="0"/>
                <a:cs typeface="Times New Roman" pitchFamily="18" charset="0"/>
              </a:rPr>
              <a:t>Possède  des sites exceptionnels de grande beauté naturelle  (  belle vue,  gorges de la Tapoa et de la Mékrou,  sites de baobab, belles îles (16) dont la  plus grande est celle de kareykopto, Rivières  Mékrou et Tapoa,  la rôneraie du fleuve</a:t>
            </a:r>
            <a:r>
              <a:rPr lang="fr-BE" b="1" dirty="0">
                <a:solidFill>
                  <a:schemeClr val="tx1">
                    <a:lumMod val="75000"/>
                    <a:lumOff val="25000"/>
                  </a:schemeClr>
                </a:solidFill>
                <a:latin typeface="Times New Roman" pitchFamily="18" charset="0"/>
                <a:cs typeface="Times New Roman" pitchFamily="18" charset="0"/>
              </a:rPr>
              <a:t>  etc. </a:t>
            </a:r>
            <a:endParaRPr lang="fr-FR" b="1" dirty="0">
              <a:solidFill>
                <a:schemeClr val="tx1">
                  <a:lumMod val="75000"/>
                  <a:lumOff val="25000"/>
                </a:schemeClr>
              </a:solidFill>
              <a:latin typeface="Times New Roman" pitchFamily="18" charset="0"/>
              <a:cs typeface="Times New Roman" pitchFamily="18" charset="0"/>
            </a:endParaRPr>
          </a:p>
          <a:p>
            <a:endParaRPr lang="fr-FR" dirty="0"/>
          </a:p>
        </p:txBody>
      </p:sp>
    </p:spTree>
    <p:extLst>
      <p:ext uri="{BB962C8B-B14F-4D97-AF65-F5344CB8AC3E}">
        <p14:creationId xmlns:p14="http://schemas.microsoft.com/office/powerpoint/2010/main" val="42339743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noGrp="1"/>
          </p:cNvSpPr>
          <p:nvPr>
            <p:ph type="title"/>
          </p:nvPr>
        </p:nvSpPr>
        <p:spPr>
          <a:xfrm>
            <a:off x="1043608" y="0"/>
            <a:ext cx="5472608" cy="548680"/>
          </a:xfrm>
        </p:spPr>
        <p:txBody>
          <a:bodyPr>
            <a:noAutofit/>
          </a:bodyPr>
          <a:lstStyle/>
          <a:p>
            <a:pPr eaLnBrk="1"/>
            <a:r>
              <a:rPr lang="fr-FR" sz="3200" b="1" dirty="0" smtClean="0">
                <a:latin typeface="Arial" charset="0"/>
              </a:rPr>
              <a:t>V </a:t>
            </a:r>
            <a:r>
              <a:rPr sz="3200" b="1" dirty="0" smtClean="0">
                <a:latin typeface="Arial" charset="0"/>
              </a:rPr>
              <a:t>La </a:t>
            </a:r>
            <a:r>
              <a:rPr lang="fr-FR" sz="3200" b="1" dirty="0" smtClean="0">
                <a:latin typeface="Arial" charset="0"/>
              </a:rPr>
              <a:t>stratégie en cours</a:t>
            </a:r>
            <a:endParaRPr sz="3200" b="1" dirty="0" smtClean="0">
              <a:latin typeface="Arial" charset="0"/>
            </a:endParaRPr>
          </a:p>
        </p:txBody>
      </p:sp>
      <p:sp>
        <p:nvSpPr>
          <p:cNvPr id="5" name="Titre 1"/>
          <p:cNvSpPr txBox="1">
            <a:spLocks/>
          </p:cNvSpPr>
          <p:nvPr/>
        </p:nvSpPr>
        <p:spPr>
          <a:xfrm>
            <a:off x="827584" y="1700808"/>
            <a:ext cx="7992888" cy="3816424"/>
          </a:xfrm>
          <a:prstGeom prst="rect">
            <a:avLst/>
          </a:prstGeom>
        </p:spPr>
        <p:txBody>
          <a:bodyPr vert="horz" lIns="91440" tIns="45720" rIns="91440" bIns="45720" rtlCol="0" anchor="ctr">
            <a:noAutofit/>
          </a:bodyPr>
          <a:lstStyle/>
          <a:p>
            <a:pPr marL="0" marR="0" lvl="0" indent="0" defTabSz="914400" rtl="0" eaLnBrk="1" fontAlgn="auto" latinLnBrk="0" hangingPunct="1">
              <a:lnSpc>
                <a:spcPct val="150000"/>
              </a:lnSpc>
              <a:spcBef>
                <a:spcPct val="0"/>
              </a:spcBef>
              <a:spcAft>
                <a:spcPts val="0"/>
              </a:spcAft>
              <a:buClrTx/>
              <a:buSzTx/>
              <a:tabLst/>
              <a:defRPr/>
            </a:pPr>
            <a:r>
              <a:rPr lang="fr-FR" sz="2000" b="1" dirty="0" smtClean="0">
                <a:solidFill>
                  <a:schemeClr val="tx2">
                    <a:lumMod val="50000"/>
                  </a:schemeClr>
                </a:solidFill>
                <a:latin typeface="Arial" charset="0"/>
                <a:ea typeface="+mj-ea"/>
                <a:cs typeface="+mj-cs"/>
              </a:rPr>
              <a:t>Introduction </a:t>
            </a:r>
          </a:p>
          <a:p>
            <a:r>
              <a:rPr lang="fr-FR" sz="2000" dirty="0"/>
              <a:t>le Parc W Niger fait face aujourd’hui à de nombreuses menaces. Sa biodiversité est soumise à une pression anthropique grandissante par la destruction de sa faune et de leurs habitats, les actes de braconnage, les risques d’épizooties liés au pâturage illégal, la pêche illégale, l’exploitation des produits forestiers non ligneux, le tout exacerbé par une insécurité qui s’est installée dans la zone.</a:t>
            </a:r>
          </a:p>
          <a:p>
            <a:r>
              <a:rPr lang="fr-FR" sz="2000" dirty="0"/>
              <a:t>Pour y faire face le Niger s’est doté d’un programme nommé Plan d’Intervention Prioritaire PIP mise en œuvre par l’ONG WAC en partenariat avec APN pour une durée de deux (2) ans financé par l’UE, la GIZ et la ZSL </a:t>
            </a:r>
          </a:p>
          <a:p>
            <a:r>
              <a:rPr lang="fr-FR" sz="2000" dirty="0"/>
              <a:t> L’objectif principal visé par le programme était de créer les conditions nécessaires en vue d’assurer la surveillance continue des ressources naturelles à travers la lutte anti-braconnage sur toutes ses formes dans la Réserve de Biosphère du W Niger.</a:t>
            </a:r>
          </a:p>
          <a:p>
            <a:pPr marL="0" marR="0" lvl="0" indent="0" defTabSz="914400" rtl="0" eaLnBrk="1" fontAlgn="auto" latinLnBrk="0" hangingPunct="1">
              <a:lnSpc>
                <a:spcPct val="150000"/>
              </a:lnSpc>
              <a:spcBef>
                <a:spcPct val="0"/>
              </a:spcBef>
              <a:spcAft>
                <a:spcPts val="0"/>
              </a:spcAft>
              <a:buClrTx/>
              <a:buSzTx/>
              <a:tabLst/>
              <a:defRPr/>
            </a:pPr>
            <a:endParaRPr lang="fr-FR" sz="2000" b="1" dirty="0" smtClean="0">
              <a:solidFill>
                <a:schemeClr val="tx2">
                  <a:lumMod val="50000"/>
                </a:schemeClr>
              </a:solidFill>
              <a:latin typeface="Arial" charset="0"/>
              <a:ea typeface="+mj-ea"/>
              <a:cs typeface="+mj-cs"/>
            </a:endParaRPr>
          </a:p>
          <a:p>
            <a:pPr>
              <a:defRPr/>
            </a:pPr>
            <a:endParaRPr kumimoji="0" lang="fr-FR" sz="2000" b="0" i="0" u="none" strike="noStrike" kern="1200" cap="none" spc="0" normalizeH="0" baseline="0" noProof="0" dirty="0" smtClean="0">
              <a:ln>
                <a:noFill/>
              </a:ln>
              <a:solidFill>
                <a:schemeClr val="tx2">
                  <a:lumMod val="50000"/>
                </a:schemeClr>
              </a:solidFill>
              <a:effectLst/>
              <a:uLnTx/>
              <a:uFillTx/>
              <a:latin typeface="Arial" charset="0"/>
              <a:ea typeface="+mj-ea"/>
              <a:cs typeface="+mj-cs"/>
            </a:endParaRPr>
          </a:p>
        </p:txBody>
      </p:sp>
      <p:sp>
        <p:nvSpPr>
          <p:cNvPr id="9" name="Rectangle 3"/>
          <p:cNvSpPr txBox="1">
            <a:spLocks noChangeArrowheads="1"/>
          </p:cNvSpPr>
          <p:nvPr/>
        </p:nvSpPr>
        <p:spPr>
          <a:xfrm>
            <a:off x="4214810" y="1785926"/>
            <a:ext cx="4038600" cy="449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2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p:wipe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928662" y="214290"/>
            <a:ext cx="7500990" cy="550414"/>
          </a:xfrm>
        </p:spPr>
        <p:txBody>
          <a:bodyPr>
            <a:noAutofit/>
          </a:bodyPr>
          <a:lstStyle/>
          <a:p>
            <a:pPr>
              <a:defRPr/>
            </a:pPr>
            <a:r>
              <a:rPr lang="fr-FR" sz="3200" b="1" dirty="0" smtClean="0">
                <a:latin typeface="Arial" panose="020B0604020202020204" pitchFamily="34" charset="0"/>
                <a:cs typeface="Arial" panose="020B0604020202020204" pitchFamily="34" charset="0"/>
              </a:rPr>
              <a:t>V La </a:t>
            </a:r>
            <a:r>
              <a:rPr lang="fr-FR" sz="3200" b="1" dirty="0">
                <a:latin typeface="Arial" charset="0"/>
              </a:rPr>
              <a:t>stratégie en cours</a:t>
            </a:r>
            <a:r>
              <a:rPr lang="fr-FR" sz="3200" b="1" dirty="0" smtClean="0">
                <a:latin typeface="Arial" panose="020B0604020202020204" pitchFamily="34" charset="0"/>
                <a:cs typeface="Arial" panose="020B0604020202020204" pitchFamily="34" charset="0"/>
              </a:rPr>
              <a:t> (suite)</a:t>
            </a:r>
          </a:p>
        </p:txBody>
      </p:sp>
      <p:sp>
        <p:nvSpPr>
          <p:cNvPr id="5" name="Rectangle 4"/>
          <p:cNvSpPr/>
          <p:nvPr/>
        </p:nvSpPr>
        <p:spPr>
          <a:xfrm>
            <a:off x="500034" y="928670"/>
            <a:ext cx="8429684" cy="2862322"/>
          </a:xfrm>
          <a:prstGeom prst="rect">
            <a:avLst/>
          </a:prstGeom>
        </p:spPr>
        <p:txBody>
          <a:bodyPr wrap="square">
            <a:spAutoFit/>
          </a:bodyPr>
          <a:lstStyle/>
          <a:p>
            <a:r>
              <a:rPr lang="fr-FR" sz="2400" dirty="0"/>
              <a:t>Nos missions </a:t>
            </a:r>
            <a:r>
              <a:rPr lang="fr-FR" sz="2400" dirty="0" smtClean="0"/>
              <a:t>principales </a:t>
            </a:r>
            <a:r>
              <a:rPr lang="fr-FR" sz="2400" dirty="0"/>
              <a:t>sont :</a:t>
            </a:r>
          </a:p>
          <a:p>
            <a:r>
              <a:rPr lang="fr-FR" sz="2400" dirty="0"/>
              <a:t>Mission de patrouille mixte Eaux &amp; Forêts et Forces Armées </a:t>
            </a:r>
            <a:r>
              <a:rPr lang="fr-FR" sz="2400" dirty="0" smtClean="0"/>
              <a:t>Nigériennes</a:t>
            </a:r>
            <a:endParaRPr lang="fr-FR" sz="2400" dirty="0"/>
          </a:p>
          <a:p>
            <a:r>
              <a:rPr lang="fr-FR" sz="2400" dirty="0" smtClean="0"/>
              <a:t>Des</a:t>
            </a:r>
            <a:r>
              <a:rPr lang="fr-FR" sz="2400" dirty="0" smtClean="0"/>
              <a:t> </a:t>
            </a:r>
            <a:r>
              <a:rPr lang="fr-FR" sz="2400" dirty="0"/>
              <a:t>patrouilles fluviales, </a:t>
            </a:r>
            <a:r>
              <a:rPr lang="fr-FR" sz="2400" dirty="0" smtClean="0"/>
              <a:t>terrestres </a:t>
            </a:r>
            <a:r>
              <a:rPr lang="fr-FR" sz="2400" dirty="0"/>
              <a:t>et </a:t>
            </a:r>
            <a:r>
              <a:rPr lang="fr-FR" sz="2400" dirty="0" smtClean="0"/>
              <a:t>nautiques. </a:t>
            </a:r>
            <a:endParaRPr lang="fr-FR" sz="2400" dirty="0"/>
          </a:p>
          <a:p>
            <a:endParaRPr lang="fr-FR" sz="2400" dirty="0"/>
          </a:p>
          <a:p>
            <a:endParaRPr lang="fr-FR" sz="2400" dirty="0"/>
          </a:p>
          <a:p>
            <a:pPr>
              <a:lnSpc>
                <a:spcPct val="150000"/>
              </a:lnSpc>
              <a:defRPr/>
            </a:pPr>
            <a:endParaRPr lang="fr-FR" sz="2400" dirty="0" smtClean="0">
              <a:latin typeface="Times New Roman" panose="02020603050405020304" pitchFamily="18" charset="0"/>
              <a:cs typeface="Times New Roman" panose="02020603050405020304" pitchFamily="18" charset="0"/>
            </a:endParaRPr>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285720" y="980728"/>
            <a:ext cx="8318728" cy="5256584"/>
          </a:xfrm>
          <a:prstGeom prst="rect">
            <a:avLst/>
          </a:prstGeom>
        </p:spPr>
        <p:txBody>
          <a:bodyPr vert="horz" lIns="91440" tIns="45720" rIns="91440" bIns="45720" rtlCol="0">
            <a:normAutofit/>
          </a:bodyPr>
          <a:lstStyle/>
          <a:p>
            <a:r>
              <a:rPr lang="fr-FR" sz="2800" dirty="0" smtClean="0"/>
              <a:t> </a:t>
            </a:r>
            <a:r>
              <a:rPr lang="fr-FR" sz="2400" dirty="0"/>
              <a:t>En terme de suivi écologique nous </a:t>
            </a:r>
            <a:r>
              <a:rPr lang="fr-FR" sz="2400" dirty="0" smtClean="0"/>
              <a:t>arrivons à voir </a:t>
            </a:r>
            <a:r>
              <a:rPr lang="fr-FR" sz="2400" dirty="0"/>
              <a:t>plusieurs éléments de la faune sauvage et des actes illégaux causés par les riverains de l’aire protégée à savoir le pâturage illégal, l’exploitation des PFNL et des actes de </a:t>
            </a:r>
            <a:r>
              <a:rPr lang="fr-FR" sz="2400" dirty="0" smtClean="0"/>
              <a:t>braconnage grâce à une technologie appropriée .</a:t>
            </a:r>
            <a:endParaRPr lang="fr-FR" sz="2400" dirty="0"/>
          </a:p>
          <a:p>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Rectangle 2"/>
          <p:cNvSpPr>
            <a:spLocks noGrp="1" noChangeArrowheads="1"/>
          </p:cNvSpPr>
          <p:nvPr>
            <p:ph type="title"/>
          </p:nvPr>
        </p:nvSpPr>
        <p:spPr>
          <a:xfrm>
            <a:off x="2123728" y="186581"/>
            <a:ext cx="5472608" cy="650131"/>
          </a:xfrm>
          <a:effectLst>
            <a:outerShdw dist="35921" dir="2700000" algn="ctr" rotWithShape="0">
              <a:schemeClr val="bg2"/>
            </a:outerShdw>
          </a:effectLst>
        </p:spPr>
        <p:txBody>
          <a:bodyPr>
            <a:normAutofit/>
          </a:bodyPr>
          <a:lstStyle/>
          <a:p>
            <a:pPr eaLnBrk="1" hangingPunct="1">
              <a:defRPr/>
            </a:pPr>
            <a:r>
              <a:rPr lang="fr-FR" sz="3200" b="1" dirty="0" smtClean="0">
                <a:latin typeface="Arial" panose="020B0604020202020204" pitchFamily="34" charset="0"/>
                <a:cs typeface="Arial" panose="020B0604020202020204" pitchFamily="34" charset="0"/>
              </a:rPr>
              <a:t>VI Le suivi écologique</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5131</TotalTime>
  <Words>1031</Words>
  <Application>Microsoft Office PowerPoint</Application>
  <PresentationFormat>Affichage à l'écran (4:3)</PresentationFormat>
  <Paragraphs>78</Paragraphs>
  <Slides>15</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15</vt:i4>
      </vt:variant>
    </vt:vector>
  </HeadingPairs>
  <TitlesOfParts>
    <vt:vector size="21" baseType="lpstr">
      <vt:lpstr>Arial</vt:lpstr>
      <vt:lpstr>Calibri</vt:lpstr>
      <vt:lpstr>Times New Roman</vt:lpstr>
      <vt:lpstr>Wingdings</vt:lpstr>
      <vt:lpstr>Wingdings 3</vt:lpstr>
      <vt:lpstr>Thème Office</vt:lpstr>
      <vt:lpstr>Présentation PowerPoint</vt:lpstr>
      <vt:lpstr>Présentation PowerPoint</vt:lpstr>
      <vt:lpstr>Présentation PowerPoint</vt:lpstr>
      <vt:lpstr>Présentation PowerPoint</vt:lpstr>
      <vt:lpstr>III La Biodiversité</vt:lpstr>
      <vt:lpstr>IV Autres valeurs du site</vt:lpstr>
      <vt:lpstr>V La stratégie en cours</vt:lpstr>
      <vt:lpstr>V La stratégie en cours (suite)</vt:lpstr>
      <vt:lpstr>VI Le suivi écologique</vt:lpstr>
      <vt:lpstr>Présentation PowerPoint</vt:lpstr>
      <vt:lpstr>VIII Appui communautaire</vt:lpstr>
      <vt:lpstr>VIII Appui communautaire (Suite)</vt:lpstr>
      <vt:lpstr>Présentation PowerPoint</vt:lpstr>
      <vt:lpstr>X Conclusion</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DELL</dc:creator>
  <cp:lastModifiedBy>WAC</cp:lastModifiedBy>
  <cp:revision>161</cp:revision>
  <dcterms:created xsi:type="dcterms:W3CDTF">2015-05-10T09:51:19Z</dcterms:created>
  <dcterms:modified xsi:type="dcterms:W3CDTF">2023-04-27T13:02:25Z</dcterms:modified>
</cp:coreProperties>
</file>